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82" r:id="rId2"/>
    <p:sldId id="351" r:id="rId3"/>
    <p:sldId id="261" r:id="rId4"/>
    <p:sldId id="320" r:id="rId5"/>
    <p:sldId id="356" r:id="rId6"/>
    <p:sldId id="334" r:id="rId7"/>
    <p:sldId id="359" r:id="rId8"/>
    <p:sldId id="360" r:id="rId9"/>
    <p:sldId id="361" r:id="rId10"/>
    <p:sldId id="325" r:id="rId11"/>
    <p:sldId id="341" r:id="rId12"/>
    <p:sldId id="342" r:id="rId13"/>
    <p:sldId id="263" r:id="rId14"/>
    <p:sldId id="284" r:id="rId15"/>
    <p:sldId id="352" r:id="rId16"/>
    <p:sldId id="353" r:id="rId17"/>
    <p:sldId id="264" r:id="rId18"/>
    <p:sldId id="265" r:id="rId19"/>
    <p:sldId id="326" r:id="rId20"/>
    <p:sldId id="343" r:id="rId21"/>
    <p:sldId id="268" r:id="rId22"/>
    <p:sldId id="286" r:id="rId23"/>
    <p:sldId id="362" r:id="rId24"/>
    <p:sldId id="357" r:id="rId25"/>
    <p:sldId id="358" r:id="rId26"/>
    <p:sldId id="270" r:id="rId27"/>
    <p:sldId id="338" r:id="rId28"/>
    <p:sldId id="363" r:id="rId29"/>
    <p:sldId id="364" r:id="rId30"/>
    <p:sldId id="365" r:id="rId31"/>
    <p:sldId id="366" r:id="rId32"/>
    <p:sldId id="367" r:id="rId33"/>
    <p:sldId id="36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66FF"/>
    <a:srgbClr val="FFFFCC"/>
    <a:srgbClr val="FFFF99"/>
    <a:srgbClr val="CC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7E8739-92FA-44C7-B524-B86A3D2AB163}" type="doc">
      <dgm:prSet loTypeId="urn:microsoft.com/office/officeart/2005/8/layout/venn1" loCatId="relationship" qsTypeId="urn:microsoft.com/office/officeart/2005/8/quickstyle/simple1" qsCatId="simple" csTypeId="urn:microsoft.com/office/officeart/2005/8/colors/accent1_2" csCatId="accent1"/>
      <dgm:spPr/>
    </dgm:pt>
    <dgm:pt modelId="{6693AD17-FE05-4D46-8E49-D64B812D89E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chemeClr val="tx1"/>
              </a:solidFill>
              <a:effectLst/>
              <a:latin typeface="Helvetica" pitchFamily="34" charset="0"/>
              <a:cs typeface="Arial" pitchFamily="34" charset="0"/>
            </a:rPr>
            <a:t>light</a:t>
          </a:r>
        </a:p>
      </dgm:t>
    </dgm:pt>
    <dgm:pt modelId="{39162D0A-0206-4185-A357-D9B1C8793ED7}" type="parTrans" cxnId="{2D3BA95E-63D4-4341-BF87-CA5F84AAC303}">
      <dgm:prSet/>
      <dgm:spPr/>
    </dgm:pt>
    <dgm:pt modelId="{386DB27D-19CD-44E6-8747-FD2328E074A4}" type="sibTrans" cxnId="{2D3BA95E-63D4-4341-BF87-CA5F84AAC303}">
      <dgm:prSet/>
      <dgm:spPr/>
    </dgm:pt>
    <dgm:pt modelId="{6EE850DB-49E1-4B72-81BE-530FD6E0D1A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chemeClr val="tx1"/>
              </a:solidFill>
              <a:effectLst/>
              <a:latin typeface="Helvetica" pitchFamily="34" charset="0"/>
              <a:cs typeface="Arial" pitchFamily="34" charset="0"/>
            </a:rPr>
            <a:t>O</a:t>
          </a:r>
          <a:r>
            <a:rPr kumimoji="0" lang="en-GB" b="1" i="0" u="none" strike="noStrike" cap="none" normalizeH="0" baseline="-25000" smtClean="0">
              <a:ln>
                <a:noFill/>
              </a:ln>
              <a:solidFill>
                <a:schemeClr val="tx1"/>
              </a:solidFill>
              <a:effectLst/>
              <a:latin typeface="Helvetica" pitchFamily="34" charset="0"/>
              <a:cs typeface="Arial" pitchFamily="34" charset="0"/>
            </a:rPr>
            <a:t>2</a:t>
          </a:r>
        </a:p>
      </dgm:t>
    </dgm:pt>
    <dgm:pt modelId="{144549AE-B6C8-4D73-8A71-CCBA41B71A57}" type="parTrans" cxnId="{A2F1E1BB-A116-42D6-979D-7D7F7D255C5C}">
      <dgm:prSet/>
      <dgm:spPr/>
    </dgm:pt>
    <dgm:pt modelId="{6A43A1BF-EE32-4F2A-8CFD-773B97853CDA}" type="sibTrans" cxnId="{A2F1E1BB-A116-42D6-979D-7D7F7D255C5C}">
      <dgm:prSet/>
      <dgm:spPr/>
    </dgm:pt>
    <dgm:pt modelId="{84938692-B4A5-4F97-B9B2-03E280019B9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chemeClr val="tx1"/>
              </a:solidFill>
              <a:effectLst/>
              <a:latin typeface="Helvetica" pitchFamily="34" charset="0"/>
              <a:cs typeface="Arial" pitchFamily="34" charset="0"/>
            </a:rPr>
            <a:t>drug</a:t>
          </a:r>
        </a:p>
      </dgm:t>
    </dgm:pt>
    <dgm:pt modelId="{89458756-31E2-4E36-BE68-D6B3EECD57B4}" type="parTrans" cxnId="{DCE3DE8D-89CA-4839-A63E-50BA06ABDC5C}">
      <dgm:prSet/>
      <dgm:spPr/>
    </dgm:pt>
    <dgm:pt modelId="{D712DDA6-A896-4FE4-AA56-732BAB547199}" type="sibTrans" cxnId="{DCE3DE8D-89CA-4839-A63E-50BA06ABDC5C}">
      <dgm:prSet/>
      <dgm:spPr/>
    </dgm:pt>
    <dgm:pt modelId="{3D708CE7-DB85-4470-8520-AB0AE7B6D657}" type="pres">
      <dgm:prSet presAssocID="{687E8739-92FA-44C7-B524-B86A3D2AB163}" presName="compositeShape" presStyleCnt="0">
        <dgm:presLayoutVars>
          <dgm:chMax val="7"/>
          <dgm:dir/>
          <dgm:resizeHandles val="exact"/>
        </dgm:presLayoutVars>
      </dgm:prSet>
      <dgm:spPr/>
    </dgm:pt>
    <dgm:pt modelId="{CE398697-F953-4481-8E6F-88A02735673D}" type="pres">
      <dgm:prSet presAssocID="{6693AD17-FE05-4D46-8E49-D64B812D89EE}" presName="circ1" presStyleLbl="vennNode1" presStyleIdx="0" presStyleCnt="3"/>
      <dgm:spPr/>
      <dgm:t>
        <a:bodyPr/>
        <a:lstStyle/>
        <a:p>
          <a:endParaRPr lang="en-US"/>
        </a:p>
      </dgm:t>
    </dgm:pt>
    <dgm:pt modelId="{8C4C7430-E679-436A-BFA8-22FA2A2D7A71}" type="pres">
      <dgm:prSet presAssocID="{6693AD17-FE05-4D46-8E49-D64B812D89EE}" presName="circ1Tx" presStyleLbl="revTx" presStyleIdx="0" presStyleCnt="0">
        <dgm:presLayoutVars>
          <dgm:chMax val="0"/>
          <dgm:chPref val="0"/>
          <dgm:bulletEnabled val="1"/>
        </dgm:presLayoutVars>
      </dgm:prSet>
      <dgm:spPr/>
      <dgm:t>
        <a:bodyPr/>
        <a:lstStyle/>
        <a:p>
          <a:endParaRPr lang="en-US"/>
        </a:p>
      </dgm:t>
    </dgm:pt>
    <dgm:pt modelId="{70C4065C-1D38-4D87-AF24-0209B710D35F}" type="pres">
      <dgm:prSet presAssocID="{6EE850DB-49E1-4B72-81BE-530FD6E0D1A5}" presName="circ2" presStyleLbl="vennNode1" presStyleIdx="1" presStyleCnt="3"/>
      <dgm:spPr/>
      <dgm:t>
        <a:bodyPr/>
        <a:lstStyle/>
        <a:p>
          <a:endParaRPr lang="en-US"/>
        </a:p>
      </dgm:t>
    </dgm:pt>
    <dgm:pt modelId="{299F09CF-BF42-43FC-8DDF-DFF1B9F46FFD}" type="pres">
      <dgm:prSet presAssocID="{6EE850DB-49E1-4B72-81BE-530FD6E0D1A5}" presName="circ2Tx" presStyleLbl="revTx" presStyleIdx="0" presStyleCnt="0">
        <dgm:presLayoutVars>
          <dgm:chMax val="0"/>
          <dgm:chPref val="0"/>
          <dgm:bulletEnabled val="1"/>
        </dgm:presLayoutVars>
      </dgm:prSet>
      <dgm:spPr/>
      <dgm:t>
        <a:bodyPr/>
        <a:lstStyle/>
        <a:p>
          <a:endParaRPr lang="en-US"/>
        </a:p>
      </dgm:t>
    </dgm:pt>
    <dgm:pt modelId="{7C20F8E5-5634-4E85-A500-36FBC6575AF8}" type="pres">
      <dgm:prSet presAssocID="{84938692-B4A5-4F97-B9B2-03E280019B96}" presName="circ3" presStyleLbl="vennNode1" presStyleIdx="2" presStyleCnt="3"/>
      <dgm:spPr/>
      <dgm:t>
        <a:bodyPr/>
        <a:lstStyle/>
        <a:p>
          <a:endParaRPr lang="en-US"/>
        </a:p>
      </dgm:t>
    </dgm:pt>
    <dgm:pt modelId="{75427001-9B77-42C3-844F-6E080E6BDC56}" type="pres">
      <dgm:prSet presAssocID="{84938692-B4A5-4F97-B9B2-03E280019B96}" presName="circ3Tx" presStyleLbl="revTx" presStyleIdx="0" presStyleCnt="0">
        <dgm:presLayoutVars>
          <dgm:chMax val="0"/>
          <dgm:chPref val="0"/>
          <dgm:bulletEnabled val="1"/>
        </dgm:presLayoutVars>
      </dgm:prSet>
      <dgm:spPr/>
      <dgm:t>
        <a:bodyPr/>
        <a:lstStyle/>
        <a:p>
          <a:endParaRPr lang="en-US"/>
        </a:p>
      </dgm:t>
    </dgm:pt>
  </dgm:ptLst>
  <dgm:cxnLst>
    <dgm:cxn modelId="{2D3BA95E-63D4-4341-BF87-CA5F84AAC303}" srcId="{687E8739-92FA-44C7-B524-B86A3D2AB163}" destId="{6693AD17-FE05-4D46-8E49-D64B812D89EE}" srcOrd="0" destOrd="0" parTransId="{39162D0A-0206-4185-A357-D9B1C8793ED7}" sibTransId="{386DB27D-19CD-44E6-8747-FD2328E074A4}"/>
    <dgm:cxn modelId="{DCE3DE8D-89CA-4839-A63E-50BA06ABDC5C}" srcId="{687E8739-92FA-44C7-B524-B86A3D2AB163}" destId="{84938692-B4A5-4F97-B9B2-03E280019B96}" srcOrd="2" destOrd="0" parTransId="{89458756-31E2-4E36-BE68-D6B3EECD57B4}" sibTransId="{D712DDA6-A896-4FE4-AA56-732BAB547199}"/>
    <dgm:cxn modelId="{3D6349AC-3EF8-4AD7-B14C-D8A3ADC3A80E}" type="presOf" srcId="{84938692-B4A5-4F97-B9B2-03E280019B96}" destId="{7C20F8E5-5634-4E85-A500-36FBC6575AF8}" srcOrd="0" destOrd="0" presId="urn:microsoft.com/office/officeart/2005/8/layout/venn1"/>
    <dgm:cxn modelId="{CD2C31BA-D36E-4D55-B381-A3CAF17AB279}" type="presOf" srcId="{6EE850DB-49E1-4B72-81BE-530FD6E0D1A5}" destId="{299F09CF-BF42-43FC-8DDF-DFF1B9F46FFD}" srcOrd="1" destOrd="0" presId="urn:microsoft.com/office/officeart/2005/8/layout/venn1"/>
    <dgm:cxn modelId="{9D00D0BA-BB31-416F-8943-5A590D28271E}" type="presOf" srcId="{6EE850DB-49E1-4B72-81BE-530FD6E0D1A5}" destId="{70C4065C-1D38-4D87-AF24-0209B710D35F}" srcOrd="0" destOrd="0" presId="urn:microsoft.com/office/officeart/2005/8/layout/venn1"/>
    <dgm:cxn modelId="{64471765-CB9C-4A58-9178-C0380C1B4421}" type="presOf" srcId="{687E8739-92FA-44C7-B524-B86A3D2AB163}" destId="{3D708CE7-DB85-4470-8520-AB0AE7B6D657}" srcOrd="0" destOrd="0" presId="urn:microsoft.com/office/officeart/2005/8/layout/venn1"/>
    <dgm:cxn modelId="{86D153B2-4405-4AC4-8E92-AD680BEE3D50}" type="presOf" srcId="{84938692-B4A5-4F97-B9B2-03E280019B96}" destId="{75427001-9B77-42C3-844F-6E080E6BDC56}" srcOrd="1" destOrd="0" presId="urn:microsoft.com/office/officeart/2005/8/layout/venn1"/>
    <dgm:cxn modelId="{37A20C32-8D76-44B2-8B52-F2F48EF9E0A4}" type="presOf" srcId="{6693AD17-FE05-4D46-8E49-D64B812D89EE}" destId="{8C4C7430-E679-436A-BFA8-22FA2A2D7A71}" srcOrd="1" destOrd="0" presId="urn:microsoft.com/office/officeart/2005/8/layout/venn1"/>
    <dgm:cxn modelId="{A2F1E1BB-A116-42D6-979D-7D7F7D255C5C}" srcId="{687E8739-92FA-44C7-B524-B86A3D2AB163}" destId="{6EE850DB-49E1-4B72-81BE-530FD6E0D1A5}" srcOrd="1" destOrd="0" parTransId="{144549AE-B6C8-4D73-8A71-CCBA41B71A57}" sibTransId="{6A43A1BF-EE32-4F2A-8CFD-773B97853CDA}"/>
    <dgm:cxn modelId="{DAA14826-7265-49B5-A17F-635D04885228}" type="presOf" srcId="{6693AD17-FE05-4D46-8E49-D64B812D89EE}" destId="{CE398697-F953-4481-8E6F-88A02735673D}" srcOrd="0" destOrd="0" presId="urn:microsoft.com/office/officeart/2005/8/layout/venn1"/>
    <dgm:cxn modelId="{457F1EBF-120F-4F04-9D7A-EF7F928FD09E}" type="presParOf" srcId="{3D708CE7-DB85-4470-8520-AB0AE7B6D657}" destId="{CE398697-F953-4481-8E6F-88A02735673D}" srcOrd="0" destOrd="0" presId="urn:microsoft.com/office/officeart/2005/8/layout/venn1"/>
    <dgm:cxn modelId="{FDE7B062-D42A-4412-B20A-2F59415EDC44}" type="presParOf" srcId="{3D708CE7-DB85-4470-8520-AB0AE7B6D657}" destId="{8C4C7430-E679-436A-BFA8-22FA2A2D7A71}" srcOrd="1" destOrd="0" presId="urn:microsoft.com/office/officeart/2005/8/layout/venn1"/>
    <dgm:cxn modelId="{C66A16FA-62B0-4285-89BA-2189633CA16F}" type="presParOf" srcId="{3D708CE7-DB85-4470-8520-AB0AE7B6D657}" destId="{70C4065C-1D38-4D87-AF24-0209B710D35F}" srcOrd="2" destOrd="0" presId="urn:microsoft.com/office/officeart/2005/8/layout/venn1"/>
    <dgm:cxn modelId="{B52E3FFD-2621-4FAD-9A51-8354EE4F768D}" type="presParOf" srcId="{3D708CE7-DB85-4470-8520-AB0AE7B6D657}" destId="{299F09CF-BF42-43FC-8DDF-DFF1B9F46FFD}" srcOrd="3" destOrd="0" presId="urn:microsoft.com/office/officeart/2005/8/layout/venn1"/>
    <dgm:cxn modelId="{C78B07C3-0C58-4D63-909E-362F4A4EE1D1}" type="presParOf" srcId="{3D708CE7-DB85-4470-8520-AB0AE7B6D657}" destId="{7C20F8E5-5634-4E85-A500-36FBC6575AF8}" srcOrd="4" destOrd="0" presId="urn:microsoft.com/office/officeart/2005/8/layout/venn1"/>
    <dgm:cxn modelId="{ADAC1E75-499D-4F0A-8183-A30B750A7EB4}" type="presParOf" srcId="{3D708CE7-DB85-4470-8520-AB0AE7B6D657}" destId="{75427001-9B77-42C3-844F-6E080E6BDC56}" srcOrd="5"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398697-F953-4481-8E6F-88A02735673D}">
      <dsp:nvSpPr>
        <dsp:cNvPr id="0" name=""/>
        <dsp:cNvSpPr/>
      </dsp:nvSpPr>
      <dsp:spPr>
        <a:xfrm>
          <a:off x="523155" y="69969"/>
          <a:ext cx="1447652" cy="14476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000" b="1" i="0" u="none" strike="noStrike" kern="1200" cap="none" normalizeH="0" baseline="0" smtClean="0">
              <a:ln>
                <a:noFill/>
              </a:ln>
              <a:solidFill>
                <a:schemeClr val="tx1"/>
              </a:solidFill>
              <a:effectLst/>
              <a:latin typeface="Helvetica" pitchFamily="34" charset="0"/>
              <a:cs typeface="Arial" pitchFamily="34" charset="0"/>
            </a:rPr>
            <a:t>light</a:t>
          </a:r>
        </a:p>
      </dsp:txBody>
      <dsp:txXfrm>
        <a:off x="716175" y="323309"/>
        <a:ext cx="1061611" cy="651443"/>
      </dsp:txXfrm>
    </dsp:sp>
    <dsp:sp modelId="{70C4065C-1D38-4D87-AF24-0209B710D35F}">
      <dsp:nvSpPr>
        <dsp:cNvPr id="0" name=""/>
        <dsp:cNvSpPr/>
      </dsp:nvSpPr>
      <dsp:spPr>
        <a:xfrm>
          <a:off x="1045516" y="974752"/>
          <a:ext cx="1447652" cy="14476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000" b="1" i="0" u="none" strike="noStrike" kern="1200" cap="none" normalizeH="0" baseline="0" smtClean="0">
              <a:ln>
                <a:noFill/>
              </a:ln>
              <a:solidFill>
                <a:schemeClr val="tx1"/>
              </a:solidFill>
              <a:effectLst/>
              <a:latin typeface="Helvetica" pitchFamily="34" charset="0"/>
              <a:cs typeface="Arial" pitchFamily="34" charset="0"/>
            </a:rPr>
            <a:t>O</a:t>
          </a:r>
          <a:r>
            <a:rPr kumimoji="0" lang="en-GB" sz="3000" b="1" i="0" u="none" strike="noStrike" kern="1200" cap="none" normalizeH="0" baseline="-25000" smtClean="0">
              <a:ln>
                <a:noFill/>
              </a:ln>
              <a:solidFill>
                <a:schemeClr val="tx1"/>
              </a:solidFill>
              <a:effectLst/>
              <a:latin typeface="Helvetica" pitchFamily="34" charset="0"/>
              <a:cs typeface="Arial" pitchFamily="34" charset="0"/>
            </a:rPr>
            <a:t>2</a:t>
          </a:r>
        </a:p>
      </dsp:txBody>
      <dsp:txXfrm>
        <a:off x="1488256" y="1348729"/>
        <a:ext cx="868591" cy="796208"/>
      </dsp:txXfrm>
    </dsp:sp>
    <dsp:sp modelId="{7C20F8E5-5634-4E85-A500-36FBC6575AF8}">
      <dsp:nvSpPr>
        <dsp:cNvPr id="0" name=""/>
        <dsp:cNvSpPr/>
      </dsp:nvSpPr>
      <dsp:spPr>
        <a:xfrm>
          <a:off x="794" y="974752"/>
          <a:ext cx="1447652" cy="14476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000" b="1" i="0" u="none" strike="noStrike" kern="1200" cap="none" normalizeH="0" baseline="0" smtClean="0">
              <a:ln>
                <a:noFill/>
              </a:ln>
              <a:solidFill>
                <a:schemeClr val="tx1"/>
              </a:solidFill>
              <a:effectLst/>
              <a:latin typeface="Helvetica" pitchFamily="34" charset="0"/>
              <a:cs typeface="Arial" pitchFamily="34" charset="0"/>
            </a:rPr>
            <a:t>drug</a:t>
          </a:r>
        </a:p>
      </dsp:txBody>
      <dsp:txXfrm>
        <a:off x="137114" y="1348729"/>
        <a:ext cx="868591" cy="79620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EA6183-B019-4BF2-8F40-44DCE37F8834}" type="datetimeFigureOut">
              <a:rPr lang="en-US" smtClean="0"/>
              <a:pPr/>
              <a:t>2/25/2017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2ECC6-3613-4619-AB87-9E9D5155CE88}" type="slidenum">
              <a:rPr lang="en-US" smtClean="0"/>
              <a:pPr/>
              <a:t>‹#›</a:t>
            </a:fld>
            <a:endParaRPr lang="en-US"/>
          </a:p>
        </p:txBody>
      </p:sp>
    </p:spTree>
    <p:extLst>
      <p:ext uri="{BB962C8B-B14F-4D97-AF65-F5344CB8AC3E}">
        <p14:creationId xmlns="" xmlns:p14="http://schemas.microsoft.com/office/powerpoint/2010/main" val="173332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2E3B02-BFEB-4600-A9FC-0F3837C9128D}"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2ECC6-3613-4619-AB87-9E9D5155CE88}" type="slidenum">
              <a:rPr lang="en-US" smtClean="0"/>
              <a:pPr/>
              <a:t>32</a:t>
            </a:fld>
            <a:endParaRPr lang="en-US"/>
          </a:p>
        </p:txBody>
      </p:sp>
    </p:spTree>
    <p:extLst>
      <p:ext uri="{BB962C8B-B14F-4D97-AF65-F5344CB8AC3E}">
        <p14:creationId xmlns:p14="http://schemas.microsoft.com/office/powerpoint/2010/main" xmlns="" val="1923404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1.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Common/PopUps/popDefinition.aspx"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Photosensitizer"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en.wikipedia.org/wiki/Reactive_oxygen_species" TargetMode="External"/><Relationship Id="rId5" Type="http://schemas.openxmlformats.org/officeDocument/2006/relationships/hyperlink" Target="http://en.wikipedia.org/wiki/Oxygen" TargetMode="External"/><Relationship Id="rId4" Type="http://schemas.openxmlformats.org/officeDocument/2006/relationships/hyperlink" Target="http://en.wikipedia.org/wiki/Light_sourc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Photosensitizer"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en.wikipedia.org/wiki/Reactive_oxygen_species" TargetMode="External"/><Relationship Id="rId5" Type="http://schemas.openxmlformats.org/officeDocument/2006/relationships/hyperlink" Target="http://en.wikipedia.org/wiki/Oxygen" TargetMode="External"/><Relationship Id="rId4" Type="http://schemas.openxmlformats.org/officeDocument/2006/relationships/hyperlink" Target="http://en.wikipedia.org/wiki/Light_source"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Metvix" TargetMode="External"/><Relationship Id="rId13" Type="http://schemas.openxmlformats.org/officeDocument/2006/relationships/hyperlink" Target="http://en.wikipedia.org/wiki/Photochlor" TargetMode="External"/><Relationship Id="rId18" Type="http://schemas.openxmlformats.org/officeDocument/2006/relationships/hyperlink" Target="http://en.wikipedia.org/w/index.php?title=Visonac&amp;action=edit&amp;redlink=1" TargetMode="External"/><Relationship Id="rId3" Type="http://schemas.openxmlformats.org/officeDocument/2006/relationships/hyperlink" Target="http://en.wikipedia.org/wiki/Photofrin" TargetMode="External"/><Relationship Id="rId21" Type="http://schemas.openxmlformats.org/officeDocument/2006/relationships/hyperlink" Target="http://en.wikipedia.org/wiki/Azadipyrromethene" TargetMode="External"/><Relationship Id="rId7" Type="http://schemas.openxmlformats.org/officeDocument/2006/relationships/hyperlink" Target="http://en.wikipedia.org/wiki/Foscan" TargetMode="External"/><Relationship Id="rId12" Type="http://schemas.openxmlformats.org/officeDocument/2006/relationships/hyperlink" Target="http://en.wikipedia.org/wiki/Antrin" TargetMode="External"/><Relationship Id="rId17" Type="http://schemas.openxmlformats.org/officeDocument/2006/relationships/hyperlink" Target="http://en.wikipedia.org/wiki/Cevira" TargetMode="External"/><Relationship Id="rId2" Type="http://schemas.openxmlformats.org/officeDocument/2006/relationships/image" Target="../media/image5.jpeg"/><Relationship Id="rId16" Type="http://schemas.openxmlformats.org/officeDocument/2006/relationships/hyperlink" Target="http://en.wikipedia.org/w/index.php?title=Lumacan&amp;action=edit&amp;redlink=1" TargetMode="External"/><Relationship Id="rId20" Type="http://schemas.openxmlformats.org/officeDocument/2006/relationships/hyperlink" Target="http://en.wikipedia.org/wiki/Amphinex" TargetMode="External"/><Relationship Id="rId1" Type="http://schemas.openxmlformats.org/officeDocument/2006/relationships/slideLayout" Target="../slideLayouts/slideLayout7.xml"/><Relationship Id="rId6" Type="http://schemas.openxmlformats.org/officeDocument/2006/relationships/hyperlink" Target="http://en.wikipedia.org/wiki/Visudyne" TargetMode="External"/><Relationship Id="rId11" Type="http://schemas.openxmlformats.org/officeDocument/2006/relationships/hyperlink" Target="http://en.wikipedia.org/wiki/Laserphyrin" TargetMode="External"/><Relationship Id="rId5" Type="http://schemas.openxmlformats.org/officeDocument/2006/relationships/hyperlink" Target="http://en.wikipedia.org/w/index.php?title=Allumera&amp;action=edit&amp;redlink=1" TargetMode="External"/><Relationship Id="rId15" Type="http://schemas.openxmlformats.org/officeDocument/2006/relationships/hyperlink" Target="http://en.wikipedia.org/w/index.php?title=Photrex&amp;action=edit&amp;redlink=1" TargetMode="External"/><Relationship Id="rId10" Type="http://schemas.openxmlformats.org/officeDocument/2006/relationships/hyperlink" Target="http://en.wikipedia.org/wiki/Cysview" TargetMode="External"/><Relationship Id="rId19" Type="http://schemas.openxmlformats.org/officeDocument/2006/relationships/hyperlink" Target="http://en.wikipedia.org/w/index.php?title=BF-200_ALA&amp;action=edit&amp;redlink=1" TargetMode="External"/><Relationship Id="rId4" Type="http://schemas.openxmlformats.org/officeDocument/2006/relationships/hyperlink" Target="http://en.wikipedia.org/wiki/Levulan" TargetMode="External"/><Relationship Id="rId9" Type="http://schemas.openxmlformats.org/officeDocument/2006/relationships/hyperlink" Target="http://en.wikipedia.org/wiki/Hexvix" TargetMode="External"/><Relationship Id="rId14" Type="http://schemas.openxmlformats.org/officeDocument/2006/relationships/hyperlink" Target="http://en.wikipedia.org/wiki/Photosens" TargetMode="External"/><Relationship Id="rId22" Type="http://schemas.openxmlformats.org/officeDocument/2006/relationships/hyperlink" Target="http://en.wikipedia.org/wiki/Food_and_Drug_Administr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10"/>
          <p:cNvGrpSpPr/>
          <p:nvPr/>
        </p:nvGrpSpPr>
        <p:grpSpPr>
          <a:xfrm>
            <a:off x="152400" y="152400"/>
            <a:ext cx="8839200" cy="6553200"/>
            <a:chOff x="152400" y="152400"/>
            <a:chExt cx="8839200" cy="6553200"/>
          </a:xfrm>
        </p:grpSpPr>
        <p:grpSp>
          <p:nvGrpSpPr>
            <p:cNvPr id="5" name="مجموعة 8"/>
            <p:cNvGrpSpPr/>
            <p:nvPr/>
          </p:nvGrpSpPr>
          <p:grpSpPr>
            <a:xfrm>
              <a:off x="152400" y="152400"/>
              <a:ext cx="8839200" cy="6553200"/>
              <a:chOff x="152400" y="152400"/>
              <a:chExt cx="8839200" cy="6553200"/>
            </a:xfrm>
          </p:grpSpPr>
          <p:sp>
            <p:nvSpPr>
              <p:cNvPr id="2" name="Rectangle 1"/>
              <p:cNvSpPr/>
              <p:nvPr/>
            </p:nvSpPr>
            <p:spPr>
              <a:xfrm>
                <a:off x="702397" y="373559"/>
                <a:ext cx="7679603" cy="769441"/>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MEDICAL LASER SYSTEMS</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pic>
            <p:nvPicPr>
              <p:cNvPr id="6" name="Picture 7"/>
              <p:cNvPicPr>
                <a:picLocks noChangeAspect="1" noChangeArrowheads="1"/>
              </p:cNvPicPr>
              <p:nvPr/>
            </p:nvPicPr>
            <p:blipFill>
              <a:blip r:embed="rId3" cstate="print"/>
              <a:srcRect/>
              <a:stretch>
                <a:fillRect/>
              </a:stretch>
            </p:blipFill>
            <p:spPr bwMode="auto">
              <a:xfrm>
                <a:off x="6400800" y="1295400"/>
                <a:ext cx="2286000" cy="4191000"/>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a:stretch>
                <a:fillRect/>
              </a:stretch>
            </p:blipFill>
            <p:spPr bwMode="auto">
              <a:xfrm>
                <a:off x="444500" y="1295400"/>
                <a:ext cx="2374900" cy="4267200"/>
              </a:xfrm>
              <a:prstGeom prst="rect">
                <a:avLst/>
              </a:prstGeom>
              <a:ln>
                <a:noFill/>
              </a:ln>
              <a:effectLst>
                <a:outerShdw blurRad="292100" dist="139700" dir="2700000" algn="tl" rotWithShape="0">
                  <a:srgbClr val="333333">
                    <a:alpha val="65000"/>
                  </a:srgbClr>
                </a:outerShdw>
              </a:effectLst>
            </p:spPr>
          </p:pic>
          <p:pic>
            <p:nvPicPr>
              <p:cNvPr id="8" name="Picture 6" descr="5"/>
              <p:cNvPicPr>
                <a:picLocks noChangeAspect="1" noChangeArrowheads="1"/>
              </p:cNvPicPr>
              <p:nvPr/>
            </p:nvPicPr>
            <p:blipFill>
              <a:blip r:embed="rId5" cstate="print"/>
              <a:srcRect/>
              <a:stretch>
                <a:fillRect/>
              </a:stretch>
            </p:blipFill>
            <p:spPr bwMode="auto">
              <a:xfrm>
                <a:off x="3124200" y="1447800"/>
                <a:ext cx="2895600" cy="3505200"/>
              </a:xfrm>
              <a:prstGeom prst="rect">
                <a:avLst/>
              </a:prstGeom>
              <a:ln>
                <a:noFill/>
              </a:ln>
              <a:effectLst>
                <a:outerShdw blurRad="292100" dist="139700" dir="2700000" algn="tl" rotWithShape="0">
                  <a:srgbClr val="333333">
                    <a:alpha val="65000"/>
                  </a:srgbClr>
                </a:outerShdw>
              </a:effectLst>
            </p:spPr>
          </p:pic>
        </p:grpSp>
        <p:sp>
          <p:nvSpPr>
            <p:cNvPr id="10" name="مربع نص 4"/>
            <p:cNvSpPr txBox="1">
              <a:spLocks noChangeArrowheads="1"/>
            </p:cNvSpPr>
            <p:nvPr/>
          </p:nvSpPr>
          <p:spPr bwMode="auto">
            <a:xfrm>
              <a:off x="2470466" y="5629870"/>
              <a:ext cx="4235134" cy="923330"/>
            </a:xfrm>
            <a:prstGeom prst="rect">
              <a:avLst/>
            </a:prstGeom>
            <a:noFill/>
            <a:ln w="9525">
              <a:noFill/>
              <a:miter lim="800000"/>
              <a:headEnd/>
              <a:tailEnd/>
            </a:ln>
          </p:spPr>
          <p:txBody>
            <a:bodyPr wrap="none">
              <a:spAutoFit/>
            </a:bodyPr>
            <a:lstStyle/>
            <a:p>
              <a:pPr algn="ctr"/>
              <a:r>
                <a:rPr lang="en-US" b="1"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Assist Prof. Dr. Lutfi Ghulam Awazli</a:t>
              </a:r>
            </a:p>
            <a:p>
              <a:pPr algn="ctr"/>
              <a:r>
                <a:rPr lang="en-US" b="1"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Institute of laser for postgraduate studies</a:t>
              </a:r>
            </a:p>
            <a:p>
              <a:pPr algn="ctr"/>
              <a:r>
                <a:rPr lang="en-US" b="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University </a:t>
              </a:r>
              <a:r>
                <a:rPr lang="en-US" b="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of </a:t>
              </a:r>
              <a:r>
                <a:rPr lang="en-US" b="1"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Baghdad</a:t>
              </a:r>
              <a:endParaRPr 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04800" y="1219200"/>
            <a:ext cx="8610600" cy="3170099"/>
          </a:xfrm>
          <a:prstGeom prst="rect">
            <a:avLst/>
          </a:prstGeom>
          <a:solidFill>
            <a:schemeClr val="bg1"/>
          </a:solidFill>
        </p:spPr>
        <p:txBody>
          <a:bodyPr wrap="square">
            <a:spAutoFit/>
          </a:bodyPr>
          <a:lstStyle/>
          <a:p>
            <a:pPr lvl="1" indent="-457200">
              <a:buFont typeface="+mj-lt"/>
              <a:buAutoNum type="arabicPeriod"/>
            </a:pPr>
            <a:r>
              <a:rPr lang="en-US" sz="2000" dirty="0" smtClean="0">
                <a:latin typeface="Times New Roman" pitchFamily="18" charset="0"/>
                <a:cs typeface="Times New Roman" pitchFamily="18" charset="0"/>
              </a:rPr>
              <a:t>Low dark toxicity (The photosensitizer should not be harmful to the target tissue until the light beam is applied).</a:t>
            </a:r>
          </a:p>
          <a:p>
            <a:pPr lvl="1" indent="-457200">
              <a:buFont typeface="+mj-lt"/>
              <a:buAutoNum type="arabicPeriod"/>
            </a:pPr>
            <a:r>
              <a:rPr lang="en-US" sz="2000" dirty="0" smtClean="0">
                <a:latin typeface="Times New Roman" pitchFamily="18" charset="0"/>
                <a:cs typeface="Times New Roman" pitchFamily="18" charset="0"/>
              </a:rPr>
              <a:t>Highly tumor-targeting accumulation (highly tumor selective), </a:t>
            </a:r>
          </a:p>
          <a:p>
            <a:pPr lvl="1" indent="-457200">
              <a:buFont typeface="+mj-lt"/>
              <a:buAutoNum type="arabicPeriod"/>
            </a:pPr>
            <a:r>
              <a:rPr lang="en-US" sz="2000" dirty="0" smtClean="0">
                <a:latin typeface="Times New Roman" pitchFamily="18" charset="0"/>
                <a:cs typeface="Times New Roman" pitchFamily="18" charset="0"/>
              </a:rPr>
              <a:t>Fast elimination and rapid clearance from the body.  </a:t>
            </a:r>
          </a:p>
          <a:p>
            <a:pPr lvl="1" indent="-457200">
              <a:buFont typeface="+mj-lt"/>
              <a:buAutoNum type="arabicPeriod"/>
            </a:pPr>
            <a:r>
              <a:rPr lang="en-US" sz="2000" dirty="0" smtClean="0">
                <a:latin typeface="Times New Roman" pitchFamily="18" charset="0"/>
                <a:cs typeface="Times New Roman" pitchFamily="18" charset="0"/>
              </a:rPr>
              <a:t>Absorption peaks in the therapeutic window of biological tissues (Highly absorbed and activated in the near infrared where tissue is most transparent),  </a:t>
            </a:r>
          </a:p>
          <a:p>
            <a:pPr lvl="1" indent="-457200">
              <a:buFont typeface="+mj-lt"/>
              <a:buAutoNum type="arabicPeriod"/>
            </a:pPr>
            <a:r>
              <a:rPr lang="en-US" sz="2000" dirty="0" smtClean="0">
                <a:latin typeface="Times New Roman" pitchFamily="18" charset="0"/>
                <a:cs typeface="Times New Roman" pitchFamily="18" charset="0"/>
              </a:rPr>
              <a:t>Highly efficient ( production of a highly reactive oxygen species in vivo).  </a:t>
            </a:r>
          </a:p>
          <a:p>
            <a:pPr lvl="1" indent="-457200">
              <a:buFont typeface="+mj-lt"/>
              <a:buAutoNum type="arabicPeriod"/>
            </a:pPr>
            <a:r>
              <a:rPr lang="en-US" sz="2000" dirty="0" smtClean="0">
                <a:latin typeface="Times New Roman" pitchFamily="18" charset="0"/>
                <a:cs typeface="Times New Roman" pitchFamily="18" charset="0"/>
              </a:rPr>
              <a:t>Available manufacturing and synthesis,  </a:t>
            </a:r>
          </a:p>
          <a:p>
            <a:pPr lvl="1" indent="-457200">
              <a:buFont typeface="+mj-lt"/>
              <a:buAutoNum type="arabicPeriod"/>
            </a:pPr>
            <a:r>
              <a:rPr lang="en-US" sz="2000" dirty="0" smtClean="0">
                <a:latin typeface="Times New Roman" pitchFamily="18" charset="0"/>
                <a:cs typeface="Times New Roman" pitchFamily="18" charset="0"/>
              </a:rPr>
              <a:t>High solubility in water, injection solutions, and blood substitutes, as well as</a:t>
            </a:r>
          </a:p>
          <a:p>
            <a:pPr lvl="1" indent="-457200">
              <a:buFont typeface="+mj-lt"/>
              <a:buAutoNum type="arabicPeriod"/>
            </a:pPr>
            <a:r>
              <a:rPr lang="en-US" sz="2000" dirty="0" smtClean="0">
                <a:latin typeface="Times New Roman" pitchFamily="18" charset="0"/>
                <a:cs typeface="Times New Roman" pitchFamily="18" charset="0"/>
              </a:rPr>
              <a:t>Storage and application light stability. </a:t>
            </a:r>
            <a:endParaRPr lang="en-US" sz="2000" dirty="0">
              <a:latin typeface="Times New Roman" pitchFamily="18" charset="0"/>
              <a:cs typeface="Times New Roman" pitchFamily="18" charset="0"/>
            </a:endParaRPr>
          </a:p>
        </p:txBody>
      </p:sp>
      <p:sp>
        <p:nvSpPr>
          <p:cNvPr id="4" name="Rectangle 3"/>
          <p:cNvSpPr/>
          <p:nvPr/>
        </p:nvSpPr>
        <p:spPr>
          <a:xfrm>
            <a:off x="304800" y="282714"/>
            <a:ext cx="8534400" cy="707886"/>
          </a:xfrm>
          <a:prstGeom prst="rect">
            <a:avLst/>
          </a:prstGeom>
          <a:solidFill>
            <a:schemeClr val="bg1"/>
          </a:solidFill>
        </p:spPr>
        <p:txBody>
          <a:bodyPr wrap="square">
            <a:spAutoFit/>
          </a:bodyPr>
          <a:lstStyle/>
          <a:p>
            <a:r>
              <a:rPr lang="en-US" sz="2000" b="1" dirty="0" smtClean="0">
                <a:solidFill>
                  <a:srgbClr val="FF0000"/>
                </a:solidFill>
                <a:latin typeface="Times New Roman" pitchFamily="18" charset="0"/>
                <a:cs typeface="Times New Roman" pitchFamily="18" charset="0"/>
              </a:rPr>
              <a:t>Although these photosensitizers can be used for different treatments, they all aim to achieve certain characteristics (Criteria) :</a:t>
            </a:r>
          </a:p>
        </p:txBody>
      </p:sp>
      <p:sp>
        <p:nvSpPr>
          <p:cNvPr id="5"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2000"/>
                                        <p:tgtEl>
                                          <p:spTgt spid="2">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2000"/>
                                        <p:tgtEl>
                                          <p:spTgt spid="2">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2000"/>
                                        <p:tgtEl>
                                          <p:spTgt spid="2">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914400"/>
            <a:ext cx="3891002" cy="400110"/>
          </a:xfrm>
          <a:prstGeom prst="rect">
            <a:avLst/>
          </a:prstGeom>
        </p:spPr>
        <p:txBody>
          <a:bodyPr wrap="none">
            <a:spAutoFit/>
          </a:bodyPr>
          <a:lstStyle/>
          <a:p>
            <a:pPr lvl="0" fontAlgn="base">
              <a:spcBef>
                <a:spcPct val="0"/>
              </a:spcBef>
              <a:spcAft>
                <a:spcPct val="0"/>
              </a:spcAft>
              <a:tabLst>
                <a:tab pos="914400" algn="l"/>
              </a:tabLst>
            </a:pPr>
            <a:r>
              <a:rPr lang="en-US" sz="2000" dirty="0" smtClean="0">
                <a:latin typeface="Times New Roman" pitchFamily="18" charset="0"/>
                <a:ea typeface="Times New Roman" pitchFamily="18" charset="0"/>
                <a:cs typeface="Times New Roman" pitchFamily="18" charset="0"/>
              </a:rPr>
              <a:t>PDT performed clinically as follow:</a:t>
            </a:r>
            <a:endParaRPr lang="en-US" sz="2000" dirty="0" smtClean="0">
              <a:latin typeface="Times New Roman" pitchFamily="18" charset="0"/>
              <a:cs typeface="Times New Roman" pitchFamily="18" charset="0"/>
            </a:endParaRPr>
          </a:p>
        </p:txBody>
      </p:sp>
      <p:sp>
        <p:nvSpPr>
          <p:cNvPr id="4" name="Rectangle 3"/>
          <p:cNvSpPr/>
          <p:nvPr/>
        </p:nvSpPr>
        <p:spPr>
          <a:xfrm>
            <a:off x="304800" y="1676400"/>
            <a:ext cx="8534400" cy="707886"/>
          </a:xfrm>
          <a:prstGeom prst="rect">
            <a:avLst/>
          </a:prstGeom>
          <a:solidFill>
            <a:schemeClr val="bg1"/>
          </a:solidFill>
        </p:spPr>
        <p:txBody>
          <a:bodyPr wrap="square">
            <a:spAutoFit/>
          </a:bodyPr>
          <a:lstStyle/>
          <a:p>
            <a:r>
              <a:rPr lang="en-US" sz="2000" b="1" dirty="0" smtClean="0">
                <a:solidFill>
                  <a:srgbClr val="FF0000"/>
                </a:solidFill>
                <a:latin typeface="Times New Roman" pitchFamily="18" charset="0"/>
                <a:ea typeface="cmr10"/>
                <a:cs typeface="Times New Roman" pitchFamily="18" charset="0"/>
              </a:rPr>
              <a:t>First</a:t>
            </a:r>
            <a:r>
              <a:rPr lang="en-US" sz="2000" dirty="0" smtClean="0">
                <a:latin typeface="Times New Roman" pitchFamily="18" charset="0"/>
                <a:ea typeface="cmr10"/>
                <a:cs typeface="Times New Roman" pitchFamily="18" charset="0"/>
              </a:rPr>
              <a:t>, a photosensitizer, e.g. </a:t>
            </a:r>
            <a:r>
              <a:rPr lang="en-US" sz="2000" dirty="0" err="1" smtClean="0">
                <a:latin typeface="Times New Roman" pitchFamily="18" charset="0"/>
                <a:ea typeface="cmr10"/>
                <a:cs typeface="Times New Roman" pitchFamily="18" charset="0"/>
              </a:rPr>
              <a:t>hematoporphyrin</a:t>
            </a:r>
            <a:r>
              <a:rPr lang="en-US" sz="2000" dirty="0" smtClean="0">
                <a:latin typeface="Times New Roman" pitchFamily="18" charset="0"/>
                <a:ea typeface="cmr10"/>
                <a:cs typeface="Times New Roman" pitchFamily="18" charset="0"/>
              </a:rPr>
              <a:t> derivative (</a:t>
            </a:r>
            <a:r>
              <a:rPr lang="en-US" sz="2000" dirty="0" err="1" smtClean="0">
                <a:latin typeface="Times New Roman" pitchFamily="18" charset="0"/>
                <a:ea typeface="cmr10"/>
                <a:cs typeface="Times New Roman" pitchFamily="18" charset="0"/>
              </a:rPr>
              <a:t>HpD</a:t>
            </a:r>
            <a:r>
              <a:rPr lang="en-US" sz="2000" dirty="0" smtClean="0">
                <a:latin typeface="Times New Roman" pitchFamily="18" charset="0"/>
                <a:ea typeface="cmr10"/>
                <a:cs typeface="Times New Roman" pitchFamily="18" charset="0"/>
              </a:rPr>
              <a:t>), is injected into a vein of the patient </a:t>
            </a:r>
            <a:r>
              <a:rPr lang="en-US" sz="2000" dirty="0" smtClean="0">
                <a:latin typeface="Times New Roman" pitchFamily="18" charset="0"/>
                <a:ea typeface="Times New Roman" pitchFamily="18" charset="0"/>
                <a:cs typeface="Times New Roman" pitchFamily="18" charset="0"/>
              </a:rPr>
              <a:t>(2.5-5mg/Kg) body weight are applied</a:t>
            </a:r>
            <a:r>
              <a:rPr lang="en-US" sz="2000" dirty="0" smtClean="0">
                <a:latin typeface="Times New Roman" pitchFamily="18" charset="0"/>
                <a:ea typeface="cmr10"/>
                <a:cs typeface="Times New Roman" pitchFamily="18" charset="0"/>
              </a:rPr>
              <a:t>.</a:t>
            </a:r>
            <a:endParaRPr lang="en-US" sz="2000" dirty="0"/>
          </a:p>
        </p:txBody>
      </p:sp>
      <p:graphicFrame>
        <p:nvGraphicFramePr>
          <p:cNvPr id="2050" name="Object 2"/>
          <p:cNvGraphicFramePr>
            <a:graphicFrameLocks noChangeAspect="1"/>
          </p:cNvGraphicFramePr>
          <p:nvPr/>
        </p:nvGraphicFramePr>
        <p:xfrm>
          <a:off x="2590800" y="4267200"/>
          <a:ext cx="3352800" cy="1828800"/>
        </p:xfrm>
        <a:graphic>
          <a:graphicData uri="http://schemas.openxmlformats.org/presentationml/2006/ole">
            <p:oleObj spid="_x0000_s2053" r:id="rId3" imgW="2048161" imgH="1038370" progId="">
              <p:embed/>
            </p:oleObj>
          </a:graphicData>
        </a:graphic>
      </p:graphicFrame>
      <p:sp>
        <p:nvSpPr>
          <p:cNvPr id="6" name="Rectangle 5"/>
          <p:cNvSpPr/>
          <p:nvPr/>
        </p:nvSpPr>
        <p:spPr>
          <a:xfrm>
            <a:off x="304800" y="2895600"/>
            <a:ext cx="8534400" cy="1015663"/>
          </a:xfrm>
          <a:prstGeom prst="rect">
            <a:avLst/>
          </a:prstGeom>
          <a:solidFill>
            <a:schemeClr val="bg1"/>
          </a:solidFill>
        </p:spPr>
        <p:txBody>
          <a:bodyPr wrap="square">
            <a:spAutoFit/>
          </a:bodyPr>
          <a:lstStyle/>
          <a:p>
            <a:pPr lvl="0" algn="justLow" fontAlgn="base">
              <a:spcBef>
                <a:spcPct val="0"/>
              </a:spcBef>
              <a:spcAft>
                <a:spcPct val="0"/>
              </a:spcAft>
            </a:pPr>
            <a:r>
              <a:rPr lang="en-US" sz="2000" dirty="0" smtClean="0">
                <a:latin typeface="Times New Roman" pitchFamily="18" charset="0"/>
                <a:ea typeface="cmr10"/>
                <a:cs typeface="Times New Roman" pitchFamily="18" charset="0"/>
              </a:rPr>
              <a:t>Within the next few hours, </a:t>
            </a:r>
            <a:r>
              <a:rPr lang="en-US" sz="2000" dirty="0" err="1" smtClean="0">
                <a:latin typeface="Times New Roman" pitchFamily="18" charset="0"/>
                <a:ea typeface="cmr10"/>
                <a:cs typeface="Times New Roman" pitchFamily="18" charset="0"/>
              </a:rPr>
              <a:t>HpD</a:t>
            </a:r>
            <a:r>
              <a:rPr lang="en-US" sz="2000" dirty="0" smtClean="0">
                <a:latin typeface="Times New Roman" pitchFamily="18" charset="0"/>
                <a:ea typeface="cmr10"/>
                <a:cs typeface="Times New Roman" pitchFamily="18" charset="0"/>
              </a:rPr>
              <a:t> is distributed among all soft tissues except the brain. The basic characteristic of a photosensitizer is that it remains inactive until irradiated.</a:t>
            </a:r>
          </a:p>
        </p:txBody>
      </p:sp>
      <p:sp>
        <p:nvSpPr>
          <p:cNvPr id="7" name="TextBox 6"/>
          <p:cNvSpPr txBox="1"/>
          <p:nvPr/>
        </p:nvSpPr>
        <p:spPr>
          <a:xfrm>
            <a:off x="762000" y="253425"/>
            <a:ext cx="3603422" cy="584775"/>
          </a:xfrm>
          <a:prstGeom prst="rect">
            <a:avLst/>
          </a:prstGeom>
          <a:solidFill>
            <a:schemeClr val="bg1"/>
          </a:solidFill>
        </p:spPr>
        <p:txBody>
          <a:bodyPr wrap="none" rtlCol="0">
            <a:spAutoFit/>
          </a:bodyPr>
          <a:lstStyle/>
          <a:p>
            <a:r>
              <a:rPr lang="en-US" sz="3200" b="1" dirty="0" smtClean="0">
                <a:solidFill>
                  <a:srgbClr val="FF0000"/>
                </a:solidFill>
                <a:latin typeface="Times New Roman" pitchFamily="18" charset="0"/>
                <a:cs typeface="Times New Roman" pitchFamily="18" charset="0"/>
              </a:rPr>
              <a:t>Procedure of PDT:-</a:t>
            </a:r>
            <a:endParaRPr lang="en-US" sz="3200" b="1" dirty="0">
              <a:solidFill>
                <a:srgbClr val="FF0000"/>
              </a:solidFill>
              <a:latin typeface="Times New Roman" pitchFamily="18" charset="0"/>
              <a:cs typeface="Times New Roman" pitchFamily="18" charset="0"/>
            </a:endParaRPr>
          </a:p>
        </p:txBody>
      </p:sp>
      <p:sp>
        <p:nvSpPr>
          <p:cNvPr id="8"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slide(fromBottom)">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304800"/>
            <a:ext cx="8534400" cy="147732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Times New Roman" pitchFamily="18" charset="0"/>
                <a:ea typeface="cmr10"/>
                <a:cs typeface="Times New Roman" pitchFamily="18" charset="0"/>
              </a:rPr>
              <a:t>The initial concentration is the same in healthy </a:t>
            </a:r>
            <a:r>
              <a:rPr lang="en-US" dirty="0" smtClean="0">
                <a:latin typeface="Times New Roman" pitchFamily="18" charset="0"/>
                <a:ea typeface="cmr10"/>
                <a:cs typeface="Times New Roman" pitchFamily="18" charset="0"/>
              </a:rPr>
              <a:t>cells and tumor cells, </a:t>
            </a:r>
            <a:r>
              <a:rPr kumimoji="0" lang="en-US" b="0" i="0" u="none" strike="noStrike" cap="none" normalizeH="0" baseline="0" dirty="0" smtClean="0">
                <a:ln>
                  <a:noFill/>
                </a:ln>
                <a:solidFill>
                  <a:schemeClr val="tx1"/>
                </a:solidFill>
                <a:effectLst/>
                <a:latin typeface="Times New Roman" pitchFamily="18" charset="0"/>
                <a:ea typeface="cmr10"/>
                <a:cs typeface="Times New Roman" pitchFamily="18" charset="0"/>
              </a:rPr>
              <a:t>but the </a:t>
            </a:r>
            <a:r>
              <a:rPr kumimoji="0" lang="en-US" b="1" i="0" u="none" strike="noStrike" cap="none" normalizeH="0" baseline="0" dirty="0" smtClean="0">
                <a:ln>
                  <a:noFill/>
                </a:ln>
                <a:solidFill>
                  <a:schemeClr val="tx1"/>
                </a:solidFill>
                <a:effectLst/>
                <a:latin typeface="Times New Roman" pitchFamily="18" charset="0"/>
                <a:ea typeface="cmr10"/>
                <a:cs typeface="Times New Roman" pitchFamily="18" charset="0"/>
              </a:rPr>
              <a:t>clearance</a:t>
            </a:r>
            <a:r>
              <a:rPr kumimoji="0" lang="en-US" b="0" i="0" u="none" strike="noStrike" cap="none" normalizeH="0" baseline="0" dirty="0" smtClean="0">
                <a:ln>
                  <a:noFill/>
                </a:ln>
                <a:solidFill>
                  <a:schemeClr val="tx1"/>
                </a:solidFill>
                <a:effectLst/>
                <a:latin typeface="Times New Roman" pitchFamily="18" charset="0"/>
                <a:ea typeface="cmr10"/>
                <a:cs typeface="Times New Roman" pitchFamily="18" charset="0"/>
              </a:rPr>
              <a:t> is faster in the </a:t>
            </a:r>
            <a:r>
              <a:rPr lang="en-US" dirty="0" smtClean="0">
                <a:latin typeface="Times New Roman" pitchFamily="18" charset="0"/>
                <a:ea typeface="cmr10"/>
                <a:cs typeface="Times New Roman" pitchFamily="18" charset="0"/>
              </a:rPr>
              <a:t>healthy cells</a:t>
            </a:r>
            <a:r>
              <a:rPr kumimoji="0" lang="en-US" b="0" i="0" u="none" strike="noStrike" cap="none" normalizeH="0" baseline="0" dirty="0" smtClean="0">
                <a:ln>
                  <a:noFill/>
                </a:ln>
                <a:solidFill>
                  <a:schemeClr val="tx1"/>
                </a:solidFill>
                <a:effectLst/>
                <a:latin typeface="Times New Roman" pitchFamily="18" charset="0"/>
                <a:ea typeface="cmr10"/>
                <a:cs typeface="Times New Roman" pitchFamily="18" charset="0"/>
              </a:rPr>
              <a:t>. After about </a:t>
            </a:r>
            <a:r>
              <a:rPr kumimoji="0" lang="en-US" b="0" i="0" u="none" strike="noStrike" cap="none" normalizeH="0" baseline="0" dirty="0" smtClean="0">
                <a:ln>
                  <a:noFill/>
                </a:ln>
                <a:solidFill>
                  <a:srgbClr val="FF0000"/>
                </a:solidFill>
                <a:effectLst/>
                <a:latin typeface="Times New Roman" pitchFamily="18" charset="0"/>
                <a:ea typeface="cmr10"/>
                <a:cs typeface="Times New Roman" pitchFamily="18" charset="0"/>
              </a:rPr>
              <a:t>three days</a:t>
            </a:r>
            <a:r>
              <a:rPr kumimoji="0" lang="en-US" b="0" i="0" u="none" strike="noStrike" cap="none" normalizeH="0" baseline="0" dirty="0" smtClean="0">
                <a:ln>
                  <a:noFill/>
                </a:ln>
                <a:solidFill>
                  <a:schemeClr val="tx1"/>
                </a:solidFill>
                <a:effectLst/>
                <a:latin typeface="Times New Roman" pitchFamily="18" charset="0"/>
                <a:ea typeface="cmr10"/>
                <a:cs typeface="Times New Roman" pitchFamily="18" charset="0"/>
              </a:rPr>
              <a:t>, the concentration of  </a:t>
            </a:r>
            <a:r>
              <a:rPr kumimoji="0" lang="en-US" b="0" i="0" u="none" strike="noStrike" cap="none" normalizeH="0" baseline="0" dirty="0" err="1" smtClean="0">
                <a:ln>
                  <a:noFill/>
                </a:ln>
                <a:solidFill>
                  <a:schemeClr val="tx1"/>
                </a:solidFill>
                <a:effectLst/>
                <a:latin typeface="Times New Roman" pitchFamily="18" charset="0"/>
                <a:ea typeface="cmr10"/>
                <a:cs typeface="Times New Roman" pitchFamily="18" charset="0"/>
              </a:rPr>
              <a:t>HpD</a:t>
            </a:r>
            <a:r>
              <a:rPr kumimoji="0" lang="en-US" b="0" i="0" u="none" strike="noStrike" cap="none" normalizeH="0" baseline="0" dirty="0" smtClean="0">
                <a:ln>
                  <a:noFill/>
                </a:ln>
                <a:solidFill>
                  <a:schemeClr val="tx1"/>
                </a:solidFill>
                <a:effectLst/>
                <a:latin typeface="Times New Roman" pitchFamily="18" charset="0"/>
                <a:ea typeface="cmr10"/>
                <a:cs typeface="Times New Roman" pitchFamily="18" charset="0"/>
              </a:rPr>
              <a:t> in tumor cells is about </a:t>
            </a:r>
            <a:r>
              <a:rPr kumimoji="0" lang="en-US" b="1" i="0" u="none" strike="noStrike" cap="none" normalizeH="0" baseline="0" dirty="0" smtClean="0">
                <a:ln>
                  <a:noFill/>
                </a:ln>
                <a:solidFill>
                  <a:schemeClr val="tx1"/>
                </a:solidFill>
                <a:effectLst/>
                <a:latin typeface="Times New Roman" pitchFamily="18" charset="0"/>
                <a:ea typeface="cmr10"/>
                <a:cs typeface="Times New Roman" pitchFamily="18" charset="0"/>
              </a:rPr>
              <a:t>thirty times </a:t>
            </a:r>
            <a:r>
              <a:rPr kumimoji="0" lang="en-US" b="0" i="0" u="none" strike="noStrike" cap="none" normalizeH="0" baseline="0" dirty="0" smtClean="0">
                <a:ln>
                  <a:noFill/>
                </a:ln>
                <a:solidFill>
                  <a:schemeClr val="tx1"/>
                </a:solidFill>
                <a:effectLst/>
                <a:latin typeface="Times New Roman" pitchFamily="18" charset="0"/>
                <a:ea typeface="cmr10"/>
                <a:cs typeface="Times New Roman" pitchFamily="18" charset="0"/>
              </a:rPr>
              <a:t>higher than in healthy cells.</a:t>
            </a:r>
            <a:r>
              <a:rPr lang="en-US" dirty="0" smtClean="0">
                <a:latin typeface="Times New Roman" pitchFamily="18" charset="0"/>
                <a:ea typeface="cmr10"/>
                <a:cs typeface="Times New Roman" pitchFamily="18" charset="0"/>
              </a:rPr>
              <a:t> Its concentration in tumor cells has not decreased much even after a period of 7</a:t>
            </a:r>
            <a:r>
              <a:rPr lang="en-US" dirty="0" smtClean="0">
                <a:ea typeface="cmr10"/>
                <a:cs typeface="Times New Roman" pitchFamily="18" charset="0"/>
              </a:rPr>
              <a:t>–</a:t>
            </a:r>
            <a:r>
              <a:rPr lang="en-US" dirty="0" smtClean="0">
                <a:latin typeface="Times New Roman" pitchFamily="18" charset="0"/>
                <a:ea typeface="cmr10"/>
                <a:cs typeface="Times New Roman" pitchFamily="18" charset="0"/>
              </a:rPr>
              <a:t>10 days. Thus, tumor cells show a longer storage ability (affinity) for </a:t>
            </a:r>
            <a:r>
              <a:rPr lang="en-US" dirty="0" err="1" smtClean="0">
                <a:latin typeface="Times New Roman" pitchFamily="18" charset="0"/>
                <a:ea typeface="cmr10"/>
                <a:cs typeface="Times New Roman" pitchFamily="18" charset="0"/>
              </a:rPr>
              <a:t>HpD</a:t>
            </a:r>
            <a:r>
              <a:rPr lang="en-US" dirty="0" smtClean="0">
                <a:latin typeface="Times New Roman" pitchFamily="18" charset="0"/>
                <a:ea typeface="cmr1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25" name="Object 1"/>
          <p:cNvGraphicFramePr>
            <a:graphicFrameLocks noChangeAspect="1"/>
          </p:cNvGraphicFramePr>
          <p:nvPr/>
        </p:nvGraphicFramePr>
        <p:xfrm>
          <a:off x="3048000" y="1981200"/>
          <a:ext cx="2971800" cy="1600200"/>
        </p:xfrm>
        <a:graphic>
          <a:graphicData uri="http://schemas.openxmlformats.org/presentationml/2006/ole">
            <p:oleObj spid="_x0000_s1031" r:id="rId3" imgW="1019048" imgH="980952" progId="">
              <p:embed/>
            </p:oleObj>
          </a:graphicData>
        </a:graphic>
      </p:graphicFrame>
      <p:sp>
        <p:nvSpPr>
          <p:cNvPr id="4" name="Rectangle 2"/>
          <p:cNvSpPr>
            <a:spLocks noChangeArrowheads="1"/>
          </p:cNvSpPr>
          <p:nvPr/>
        </p:nvSpPr>
        <p:spPr bwMode="auto">
          <a:xfrm>
            <a:off x="381000" y="4038600"/>
            <a:ext cx="8534400" cy="92333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Low"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Laser irradiation usually takes place after the </a:t>
            </a:r>
            <a:r>
              <a:rPr kumimoji="0" lang="en-US" b="0" i="0" u="none" strike="noStrike" cap="none" normalizeH="0" baseline="0" dirty="0" smtClean="0">
                <a:ln>
                  <a:noFill/>
                </a:ln>
                <a:solidFill>
                  <a:srgbClr val="FF0000"/>
                </a:solidFill>
                <a:effectLst/>
                <a:latin typeface="Times New Roman" pitchFamily="18" charset="0"/>
                <a:ea typeface="cmr10" charset="-128"/>
                <a:cs typeface="Times New Roman" pitchFamily="18" charset="0"/>
              </a:rPr>
              <a:t>third day and up to the seventh day </a:t>
            </a:r>
            <a:r>
              <a:rPr kumimoji="0" lang="en-US"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after injection (sometime several treatments are necessary). Within this period, tumor cells are still very sensitive and selective necrosis of tumor cells is enabled.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26" name="Object 2"/>
          <p:cNvGraphicFramePr>
            <a:graphicFrameLocks noChangeAspect="1"/>
          </p:cNvGraphicFramePr>
          <p:nvPr/>
        </p:nvGraphicFramePr>
        <p:xfrm>
          <a:off x="2133600" y="5105400"/>
          <a:ext cx="4800600" cy="1524000"/>
        </p:xfrm>
        <a:graphic>
          <a:graphicData uri="http://schemas.openxmlformats.org/presentationml/2006/ole">
            <p:oleObj spid="_x0000_s1032" r:id="rId4" imgW="3877216" imgH="828791" progId="">
              <p:embed/>
            </p:oleObj>
          </a:graphicData>
        </a:graphic>
      </p:graphicFrame>
      <p:sp>
        <p:nvSpPr>
          <p:cNvPr id="6"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slide(fromBottom)">
                                      <p:cBhvr>
                                        <p:cTn id="7" dur="5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slide(fromBottom)">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Bottom)">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p:cNvPicPr/>
          <p:nvPr/>
        </p:nvPicPr>
        <p:blipFill>
          <a:blip r:embed="rId2" cstate="print"/>
          <a:srcRect/>
          <a:stretch>
            <a:fillRect/>
          </a:stretch>
        </p:blipFill>
        <p:spPr bwMode="auto">
          <a:xfrm>
            <a:off x="1219200" y="838200"/>
            <a:ext cx="70866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97" name="Rectangle 1"/>
          <p:cNvSpPr>
            <a:spLocks noChangeArrowheads="1"/>
          </p:cNvSpPr>
          <p:nvPr/>
        </p:nvSpPr>
        <p:spPr bwMode="auto">
          <a:xfrm>
            <a:off x="1905000" y="5638800"/>
            <a:ext cx="488948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 </a:t>
            </a:r>
            <a:r>
              <a:rPr kumimoji="0" lang="en-US" sz="2400" b="0" i="0" u="none" strike="noStrike" cap="none" normalizeH="0" baseline="0" dirty="0" smtClean="0">
                <a:ln>
                  <a:noFill/>
                </a:ln>
                <a:solidFill>
                  <a:schemeClr val="tx1"/>
                </a:solidFill>
                <a:effectLst/>
                <a:latin typeface="Times New Roman" pitchFamily="18" charset="0"/>
                <a:ea typeface="cmr9"/>
                <a:cs typeface="Times New Roman" pitchFamily="18" charset="0"/>
              </a:rPr>
              <a:t>Scheme of photodynamic therapy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41986" name="Picture 2" descr="C:\Users\Dr.Lutfi\Pictures\Fig14.png"/>
          <p:cNvPicPr>
            <a:picLocks noChangeAspect="1" noChangeArrowheads="1"/>
          </p:cNvPicPr>
          <p:nvPr/>
        </p:nvPicPr>
        <p:blipFill>
          <a:blip r:embed="rId3" cstate="print"/>
          <a:srcRect/>
          <a:stretch>
            <a:fillRect/>
          </a:stretch>
        </p:blipFill>
        <p:spPr bwMode="auto">
          <a:xfrm>
            <a:off x="762000" y="685800"/>
            <a:ext cx="79248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762000" y="4800600"/>
            <a:ext cx="8001000" cy="1631216"/>
          </a:xfrm>
          <a:prstGeom prst="rect">
            <a:avLst/>
          </a:prstGeom>
          <a:solidFill>
            <a:schemeClr val="bg1"/>
          </a:solidFill>
        </p:spPr>
        <p:txBody>
          <a:bodyPr wrap="square">
            <a:spAutoFit/>
          </a:bodyPr>
          <a:lstStyle/>
          <a:p>
            <a:r>
              <a:rPr lang="en-US" sz="2000" b="1" dirty="0" smtClean="0">
                <a:latin typeface="Times New Roman" pitchFamily="18" charset="0"/>
                <a:cs typeface="Times New Roman" pitchFamily="18" charset="0"/>
              </a:rPr>
              <a:t>Figure.</a:t>
            </a:r>
            <a:r>
              <a:rPr lang="en-US" sz="2000" dirty="0" smtClean="0">
                <a:latin typeface="Times New Roman" pitchFamily="18" charset="0"/>
                <a:cs typeface="Times New Roman" pitchFamily="18" charset="0"/>
              </a:rPr>
              <a:t> Scheme of the </a:t>
            </a:r>
            <a:r>
              <a:rPr lang="en-US" sz="2000" b="1" dirty="0" smtClean="0">
                <a:solidFill>
                  <a:srgbClr val="FF0000"/>
                </a:solidFill>
                <a:latin typeface="Times New Roman" pitchFamily="18" charset="0"/>
                <a:cs typeface="Times New Roman" pitchFamily="18" charset="0"/>
              </a:rPr>
              <a:t>stages of PDT treatment </a:t>
            </a:r>
            <a:r>
              <a:rPr lang="en-US" sz="2000" dirty="0" smtClean="0">
                <a:latin typeface="Times New Roman" pitchFamily="18" charset="0"/>
                <a:cs typeface="Times New Roman" pitchFamily="18" charset="0"/>
              </a:rPr>
              <a:t>for a patient with cancer. Photosensitizer (PS) is injected usually into the bloodstream, and distributes around the body. After some time, the PS tends to be cleared from normal tissues, but is retained in cancerous tissue, due to various abnormalities in tumors. This is thought to be the most advantageous time to deliver light.</a:t>
            </a:r>
            <a:endParaRPr lang="en-US" sz="2000" dirty="0">
              <a:latin typeface="Times New Roman" pitchFamily="18" charset="0"/>
              <a:cs typeface="Times New Roman" pitchFamily="18" charset="0"/>
            </a:endParaRPr>
          </a:p>
        </p:txBody>
      </p:sp>
      <p:sp>
        <p:nvSpPr>
          <p:cNvPr id="4"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0"/>
          <p:cNvGrpSpPr>
            <a:grpSpLocks/>
          </p:cNvGrpSpPr>
          <p:nvPr/>
        </p:nvGrpSpPr>
        <p:grpSpPr bwMode="auto">
          <a:xfrm>
            <a:off x="811213" y="1052513"/>
            <a:ext cx="173037" cy="369887"/>
            <a:chOff x="602" y="1446"/>
            <a:chExt cx="109" cy="233"/>
          </a:xfrm>
        </p:grpSpPr>
        <p:sp>
          <p:nvSpPr>
            <p:cNvPr id="281605" name="Line 106"/>
            <p:cNvSpPr>
              <a:spLocks noChangeAspect="1" noChangeShapeType="1"/>
            </p:cNvSpPr>
            <p:nvPr/>
          </p:nvSpPr>
          <p:spPr bwMode="auto">
            <a:xfrm rot="4594039">
              <a:off x="571" y="1570"/>
              <a:ext cx="218" cy="0"/>
            </a:xfrm>
            <a:prstGeom prst="line">
              <a:avLst/>
            </a:prstGeom>
            <a:noFill/>
            <a:ln w="381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1606" name="Rectangle 105"/>
            <p:cNvSpPr>
              <a:spLocks noChangeAspect="1" noChangeArrowheads="1"/>
            </p:cNvSpPr>
            <p:nvPr/>
          </p:nvSpPr>
          <p:spPr bwMode="auto">
            <a:xfrm rot="4594039">
              <a:off x="639" y="1409"/>
              <a:ext cx="36" cy="109"/>
            </a:xfrm>
            <a:prstGeom prst="rect">
              <a:avLst/>
            </a:prstGeom>
            <a:solidFill>
              <a:srgbClr val="000000"/>
            </a:solidFill>
            <a:ln w="9525">
              <a:solidFill>
                <a:srgbClr val="000000"/>
              </a:solidFill>
              <a:miter lim="800000"/>
              <a:headEnd/>
              <a:tailEnd/>
            </a:ln>
          </p:spPr>
          <p:txBody>
            <a:bodyPr wrap="none" anchor="ctr"/>
            <a:lstStyle/>
            <a:p>
              <a:pPr algn="ctr" rtl="0"/>
              <a:endParaRPr lang="en-US" sz="2400">
                <a:latin typeface="Helvetica" pitchFamily="34" charset="0"/>
              </a:endParaRPr>
            </a:p>
          </p:txBody>
        </p:sp>
      </p:grpSp>
      <p:sp>
        <p:nvSpPr>
          <p:cNvPr id="36980" name="Freeform 116"/>
          <p:cNvSpPr>
            <a:spLocks/>
          </p:cNvSpPr>
          <p:nvPr/>
        </p:nvSpPr>
        <p:spPr bwMode="auto">
          <a:xfrm>
            <a:off x="6227763" y="1393825"/>
            <a:ext cx="2232025" cy="2376488"/>
          </a:xfrm>
          <a:custGeom>
            <a:avLst/>
            <a:gdLst>
              <a:gd name="T0" fmla="*/ 423 w 937"/>
              <a:gd name="T1" fmla="*/ 181 h 907"/>
              <a:gd name="T2" fmla="*/ 378 w 937"/>
              <a:gd name="T3" fmla="*/ 136 h 907"/>
              <a:gd name="T4" fmla="*/ 378 w 937"/>
              <a:gd name="T5" fmla="*/ 45 h 907"/>
              <a:gd name="T6" fmla="*/ 468 w 937"/>
              <a:gd name="T7" fmla="*/ 0 h 907"/>
              <a:gd name="T8" fmla="*/ 559 w 937"/>
              <a:gd name="T9" fmla="*/ 45 h 907"/>
              <a:gd name="T10" fmla="*/ 559 w 937"/>
              <a:gd name="T11" fmla="*/ 136 h 907"/>
              <a:gd name="T12" fmla="*/ 514 w 937"/>
              <a:gd name="T13" fmla="*/ 181 h 907"/>
              <a:gd name="T14" fmla="*/ 877 w 937"/>
              <a:gd name="T15" fmla="*/ 181 h 907"/>
              <a:gd name="T16" fmla="*/ 877 w 937"/>
              <a:gd name="T17" fmla="*/ 272 h 907"/>
              <a:gd name="T18" fmla="*/ 604 w 937"/>
              <a:gd name="T19" fmla="*/ 272 h 907"/>
              <a:gd name="T20" fmla="*/ 740 w 937"/>
              <a:gd name="T21" fmla="*/ 771 h 907"/>
              <a:gd name="T22" fmla="*/ 650 w 937"/>
              <a:gd name="T23" fmla="*/ 816 h 907"/>
              <a:gd name="T24" fmla="*/ 559 w 937"/>
              <a:gd name="T25" fmla="*/ 499 h 907"/>
              <a:gd name="T26" fmla="*/ 468 w 937"/>
              <a:gd name="T27" fmla="*/ 499 h 907"/>
              <a:gd name="T28" fmla="*/ 423 w 937"/>
              <a:gd name="T29" fmla="*/ 816 h 907"/>
              <a:gd name="T30" fmla="*/ 332 w 937"/>
              <a:gd name="T31" fmla="*/ 816 h 907"/>
              <a:gd name="T32" fmla="*/ 378 w 937"/>
              <a:gd name="T33" fmla="*/ 272 h 907"/>
              <a:gd name="T34" fmla="*/ 60 w 937"/>
              <a:gd name="T35" fmla="*/ 272 h 907"/>
              <a:gd name="T36" fmla="*/ 60 w 937"/>
              <a:gd name="T37" fmla="*/ 181 h 907"/>
              <a:gd name="T38" fmla="*/ 423 w 937"/>
              <a:gd name="T39" fmla="*/ 181 h 9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37"/>
              <a:gd name="T61" fmla="*/ 0 h 907"/>
              <a:gd name="T62" fmla="*/ 937 w 937"/>
              <a:gd name="T63" fmla="*/ 907 h 9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37" h="907">
                <a:moveTo>
                  <a:pt x="423" y="181"/>
                </a:moveTo>
                <a:cubicBezTo>
                  <a:pt x="476" y="174"/>
                  <a:pt x="385" y="159"/>
                  <a:pt x="378" y="136"/>
                </a:cubicBezTo>
                <a:cubicBezTo>
                  <a:pt x="371" y="113"/>
                  <a:pt x="363" y="68"/>
                  <a:pt x="378" y="45"/>
                </a:cubicBezTo>
                <a:cubicBezTo>
                  <a:pt x="393" y="22"/>
                  <a:pt x="438" y="0"/>
                  <a:pt x="468" y="0"/>
                </a:cubicBezTo>
                <a:cubicBezTo>
                  <a:pt x="498" y="0"/>
                  <a:pt x="544" y="22"/>
                  <a:pt x="559" y="45"/>
                </a:cubicBezTo>
                <a:cubicBezTo>
                  <a:pt x="574" y="68"/>
                  <a:pt x="566" y="113"/>
                  <a:pt x="559" y="136"/>
                </a:cubicBezTo>
                <a:cubicBezTo>
                  <a:pt x="552" y="159"/>
                  <a:pt x="461" y="174"/>
                  <a:pt x="514" y="181"/>
                </a:cubicBezTo>
                <a:cubicBezTo>
                  <a:pt x="567" y="188"/>
                  <a:pt x="817" y="166"/>
                  <a:pt x="877" y="181"/>
                </a:cubicBezTo>
                <a:cubicBezTo>
                  <a:pt x="937" y="196"/>
                  <a:pt x="922" y="257"/>
                  <a:pt x="877" y="272"/>
                </a:cubicBezTo>
                <a:cubicBezTo>
                  <a:pt x="832" y="287"/>
                  <a:pt x="627" y="189"/>
                  <a:pt x="604" y="272"/>
                </a:cubicBezTo>
                <a:cubicBezTo>
                  <a:pt x="581" y="355"/>
                  <a:pt x="732" y="680"/>
                  <a:pt x="740" y="771"/>
                </a:cubicBezTo>
                <a:cubicBezTo>
                  <a:pt x="748" y="862"/>
                  <a:pt x="680" y="861"/>
                  <a:pt x="650" y="816"/>
                </a:cubicBezTo>
                <a:cubicBezTo>
                  <a:pt x="620" y="771"/>
                  <a:pt x="589" y="552"/>
                  <a:pt x="559" y="499"/>
                </a:cubicBezTo>
                <a:cubicBezTo>
                  <a:pt x="529" y="446"/>
                  <a:pt x="491" y="446"/>
                  <a:pt x="468" y="499"/>
                </a:cubicBezTo>
                <a:cubicBezTo>
                  <a:pt x="445" y="552"/>
                  <a:pt x="446" y="763"/>
                  <a:pt x="423" y="816"/>
                </a:cubicBezTo>
                <a:cubicBezTo>
                  <a:pt x="400" y="869"/>
                  <a:pt x="340" y="907"/>
                  <a:pt x="332" y="816"/>
                </a:cubicBezTo>
                <a:cubicBezTo>
                  <a:pt x="324" y="725"/>
                  <a:pt x="423" y="363"/>
                  <a:pt x="378" y="272"/>
                </a:cubicBezTo>
                <a:cubicBezTo>
                  <a:pt x="333" y="181"/>
                  <a:pt x="113" y="287"/>
                  <a:pt x="60" y="272"/>
                </a:cubicBezTo>
                <a:cubicBezTo>
                  <a:pt x="7" y="257"/>
                  <a:pt x="0" y="196"/>
                  <a:pt x="60" y="181"/>
                </a:cubicBezTo>
                <a:cubicBezTo>
                  <a:pt x="120" y="166"/>
                  <a:pt x="370" y="188"/>
                  <a:pt x="423" y="181"/>
                </a:cubicBezTo>
                <a:close/>
              </a:path>
            </a:pathLst>
          </a:custGeom>
          <a:solidFill>
            <a:srgbClr val="FFCC99"/>
          </a:solidFill>
          <a:ln w="9525">
            <a:solidFill>
              <a:schemeClr val="tx1"/>
            </a:solidFill>
            <a:round/>
            <a:headEnd/>
            <a:tailEnd/>
          </a:ln>
        </p:spPr>
        <p:txBody>
          <a:bodyPr/>
          <a:lstStyle/>
          <a:p>
            <a:pPr algn="ctr" rtl="0"/>
            <a:endParaRPr lang="en-US" sz="2400">
              <a:latin typeface="Helvetica" pitchFamily="34" charset="0"/>
            </a:endParaRPr>
          </a:p>
        </p:txBody>
      </p:sp>
      <p:sp>
        <p:nvSpPr>
          <p:cNvPr id="36949" name="Freeform 85"/>
          <p:cNvSpPr>
            <a:spLocks/>
          </p:cNvSpPr>
          <p:nvPr/>
        </p:nvSpPr>
        <p:spPr bwMode="auto">
          <a:xfrm>
            <a:off x="3563938" y="1393825"/>
            <a:ext cx="2232025" cy="2376488"/>
          </a:xfrm>
          <a:custGeom>
            <a:avLst/>
            <a:gdLst>
              <a:gd name="T0" fmla="*/ 423 w 937"/>
              <a:gd name="T1" fmla="*/ 181 h 907"/>
              <a:gd name="T2" fmla="*/ 378 w 937"/>
              <a:gd name="T3" fmla="*/ 136 h 907"/>
              <a:gd name="T4" fmla="*/ 378 w 937"/>
              <a:gd name="T5" fmla="*/ 45 h 907"/>
              <a:gd name="T6" fmla="*/ 468 w 937"/>
              <a:gd name="T7" fmla="*/ 0 h 907"/>
              <a:gd name="T8" fmla="*/ 559 w 937"/>
              <a:gd name="T9" fmla="*/ 45 h 907"/>
              <a:gd name="T10" fmla="*/ 559 w 937"/>
              <a:gd name="T11" fmla="*/ 136 h 907"/>
              <a:gd name="T12" fmla="*/ 514 w 937"/>
              <a:gd name="T13" fmla="*/ 181 h 907"/>
              <a:gd name="T14" fmla="*/ 877 w 937"/>
              <a:gd name="T15" fmla="*/ 181 h 907"/>
              <a:gd name="T16" fmla="*/ 877 w 937"/>
              <a:gd name="T17" fmla="*/ 272 h 907"/>
              <a:gd name="T18" fmla="*/ 604 w 937"/>
              <a:gd name="T19" fmla="*/ 272 h 907"/>
              <a:gd name="T20" fmla="*/ 740 w 937"/>
              <a:gd name="T21" fmla="*/ 771 h 907"/>
              <a:gd name="T22" fmla="*/ 650 w 937"/>
              <a:gd name="T23" fmla="*/ 816 h 907"/>
              <a:gd name="T24" fmla="*/ 559 w 937"/>
              <a:gd name="T25" fmla="*/ 499 h 907"/>
              <a:gd name="T26" fmla="*/ 468 w 937"/>
              <a:gd name="T27" fmla="*/ 499 h 907"/>
              <a:gd name="T28" fmla="*/ 423 w 937"/>
              <a:gd name="T29" fmla="*/ 816 h 907"/>
              <a:gd name="T30" fmla="*/ 332 w 937"/>
              <a:gd name="T31" fmla="*/ 816 h 907"/>
              <a:gd name="T32" fmla="*/ 378 w 937"/>
              <a:gd name="T33" fmla="*/ 272 h 907"/>
              <a:gd name="T34" fmla="*/ 60 w 937"/>
              <a:gd name="T35" fmla="*/ 272 h 907"/>
              <a:gd name="T36" fmla="*/ 60 w 937"/>
              <a:gd name="T37" fmla="*/ 181 h 907"/>
              <a:gd name="T38" fmla="*/ 423 w 937"/>
              <a:gd name="T39" fmla="*/ 181 h 9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37"/>
              <a:gd name="T61" fmla="*/ 0 h 907"/>
              <a:gd name="T62" fmla="*/ 937 w 937"/>
              <a:gd name="T63" fmla="*/ 907 h 9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37" h="907">
                <a:moveTo>
                  <a:pt x="423" y="181"/>
                </a:moveTo>
                <a:cubicBezTo>
                  <a:pt x="476" y="174"/>
                  <a:pt x="385" y="159"/>
                  <a:pt x="378" y="136"/>
                </a:cubicBezTo>
                <a:cubicBezTo>
                  <a:pt x="371" y="113"/>
                  <a:pt x="363" y="68"/>
                  <a:pt x="378" y="45"/>
                </a:cubicBezTo>
                <a:cubicBezTo>
                  <a:pt x="393" y="22"/>
                  <a:pt x="438" y="0"/>
                  <a:pt x="468" y="0"/>
                </a:cubicBezTo>
                <a:cubicBezTo>
                  <a:pt x="498" y="0"/>
                  <a:pt x="544" y="22"/>
                  <a:pt x="559" y="45"/>
                </a:cubicBezTo>
                <a:cubicBezTo>
                  <a:pt x="574" y="68"/>
                  <a:pt x="566" y="113"/>
                  <a:pt x="559" y="136"/>
                </a:cubicBezTo>
                <a:cubicBezTo>
                  <a:pt x="552" y="159"/>
                  <a:pt x="461" y="174"/>
                  <a:pt x="514" y="181"/>
                </a:cubicBezTo>
                <a:cubicBezTo>
                  <a:pt x="567" y="188"/>
                  <a:pt x="817" y="166"/>
                  <a:pt x="877" y="181"/>
                </a:cubicBezTo>
                <a:cubicBezTo>
                  <a:pt x="937" y="196"/>
                  <a:pt x="922" y="257"/>
                  <a:pt x="877" y="272"/>
                </a:cubicBezTo>
                <a:cubicBezTo>
                  <a:pt x="832" y="287"/>
                  <a:pt x="627" y="189"/>
                  <a:pt x="604" y="272"/>
                </a:cubicBezTo>
                <a:cubicBezTo>
                  <a:pt x="581" y="355"/>
                  <a:pt x="732" y="680"/>
                  <a:pt x="740" y="771"/>
                </a:cubicBezTo>
                <a:cubicBezTo>
                  <a:pt x="748" y="862"/>
                  <a:pt x="680" y="861"/>
                  <a:pt x="650" y="816"/>
                </a:cubicBezTo>
                <a:cubicBezTo>
                  <a:pt x="620" y="771"/>
                  <a:pt x="589" y="552"/>
                  <a:pt x="559" y="499"/>
                </a:cubicBezTo>
                <a:cubicBezTo>
                  <a:pt x="529" y="446"/>
                  <a:pt x="491" y="446"/>
                  <a:pt x="468" y="499"/>
                </a:cubicBezTo>
                <a:cubicBezTo>
                  <a:pt x="445" y="552"/>
                  <a:pt x="446" y="763"/>
                  <a:pt x="423" y="816"/>
                </a:cubicBezTo>
                <a:cubicBezTo>
                  <a:pt x="400" y="869"/>
                  <a:pt x="340" y="907"/>
                  <a:pt x="332" y="816"/>
                </a:cubicBezTo>
                <a:cubicBezTo>
                  <a:pt x="324" y="725"/>
                  <a:pt x="423" y="363"/>
                  <a:pt x="378" y="272"/>
                </a:cubicBezTo>
                <a:cubicBezTo>
                  <a:pt x="333" y="181"/>
                  <a:pt x="113" y="287"/>
                  <a:pt x="60" y="272"/>
                </a:cubicBezTo>
                <a:cubicBezTo>
                  <a:pt x="7" y="257"/>
                  <a:pt x="0" y="196"/>
                  <a:pt x="60" y="181"/>
                </a:cubicBezTo>
                <a:cubicBezTo>
                  <a:pt x="120" y="166"/>
                  <a:pt x="370" y="188"/>
                  <a:pt x="423" y="181"/>
                </a:cubicBezTo>
                <a:close/>
              </a:path>
            </a:pathLst>
          </a:custGeom>
          <a:solidFill>
            <a:srgbClr val="FFCC99"/>
          </a:solidFill>
          <a:ln w="9525">
            <a:solidFill>
              <a:schemeClr val="tx1"/>
            </a:solidFill>
            <a:round/>
            <a:headEnd/>
            <a:tailEnd/>
          </a:ln>
        </p:spPr>
        <p:txBody>
          <a:bodyPr/>
          <a:lstStyle/>
          <a:p>
            <a:pPr algn="ctr" rtl="0"/>
            <a:endParaRPr lang="en-US" sz="2400">
              <a:latin typeface="Helvetica" pitchFamily="34" charset="0"/>
            </a:endParaRPr>
          </a:p>
        </p:txBody>
      </p:sp>
      <p:grpSp>
        <p:nvGrpSpPr>
          <p:cNvPr id="3" name="Group 101"/>
          <p:cNvGrpSpPr>
            <a:grpSpLocks noChangeAspect="1"/>
          </p:cNvGrpSpPr>
          <p:nvPr/>
        </p:nvGrpSpPr>
        <p:grpSpPr bwMode="auto">
          <a:xfrm>
            <a:off x="4508500" y="1970088"/>
            <a:ext cx="463550" cy="360362"/>
            <a:chOff x="2789" y="3294"/>
            <a:chExt cx="885" cy="688"/>
          </a:xfrm>
        </p:grpSpPr>
        <p:grpSp>
          <p:nvGrpSpPr>
            <p:cNvPr id="281610" name="Group 99"/>
            <p:cNvGrpSpPr>
              <a:grpSpLocks noChangeAspect="1"/>
            </p:cNvGrpSpPr>
            <p:nvPr/>
          </p:nvGrpSpPr>
          <p:grpSpPr bwMode="auto">
            <a:xfrm>
              <a:off x="2789" y="3294"/>
              <a:ext cx="885" cy="688"/>
              <a:chOff x="2789" y="3294"/>
              <a:chExt cx="885" cy="688"/>
            </a:xfrm>
          </p:grpSpPr>
          <p:sp>
            <p:nvSpPr>
              <p:cNvPr id="281611" name="Freeform 87"/>
              <p:cNvSpPr>
                <a:spLocks noChangeAspect="1"/>
              </p:cNvSpPr>
              <p:nvPr/>
            </p:nvSpPr>
            <p:spPr bwMode="auto">
              <a:xfrm>
                <a:off x="2978" y="3771"/>
                <a:ext cx="386" cy="211"/>
              </a:xfrm>
              <a:custGeom>
                <a:avLst/>
                <a:gdLst>
                  <a:gd name="T0" fmla="*/ 235 w 386"/>
                  <a:gd name="T1" fmla="*/ 15 h 211"/>
                  <a:gd name="T2" fmla="*/ 326 w 386"/>
                  <a:gd name="T3" fmla="*/ 15 h 211"/>
                  <a:gd name="T4" fmla="*/ 371 w 386"/>
                  <a:gd name="T5" fmla="*/ 60 h 211"/>
                  <a:gd name="T6" fmla="*/ 371 w 386"/>
                  <a:gd name="T7" fmla="*/ 151 h 211"/>
                  <a:gd name="T8" fmla="*/ 280 w 386"/>
                  <a:gd name="T9" fmla="*/ 196 h 211"/>
                  <a:gd name="T10" fmla="*/ 99 w 386"/>
                  <a:gd name="T11" fmla="*/ 196 h 211"/>
                  <a:gd name="T12" fmla="*/ 8 w 386"/>
                  <a:gd name="T13" fmla="*/ 105 h 211"/>
                  <a:gd name="T14" fmla="*/ 53 w 386"/>
                  <a:gd name="T15" fmla="*/ 15 h 211"/>
                  <a:gd name="T16" fmla="*/ 235 w 386"/>
                  <a:gd name="T17" fmla="*/ 15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211"/>
                  <a:gd name="T29" fmla="*/ 386 w 386"/>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211">
                    <a:moveTo>
                      <a:pt x="235" y="15"/>
                    </a:moveTo>
                    <a:cubicBezTo>
                      <a:pt x="280" y="15"/>
                      <a:pt x="303" y="8"/>
                      <a:pt x="326" y="15"/>
                    </a:cubicBezTo>
                    <a:cubicBezTo>
                      <a:pt x="349" y="22"/>
                      <a:pt x="364" y="37"/>
                      <a:pt x="371" y="60"/>
                    </a:cubicBezTo>
                    <a:cubicBezTo>
                      <a:pt x="378" y="83"/>
                      <a:pt x="386" y="128"/>
                      <a:pt x="371" y="151"/>
                    </a:cubicBezTo>
                    <a:cubicBezTo>
                      <a:pt x="356" y="174"/>
                      <a:pt x="325" y="189"/>
                      <a:pt x="280" y="196"/>
                    </a:cubicBezTo>
                    <a:cubicBezTo>
                      <a:pt x="235" y="203"/>
                      <a:pt x="144" y="211"/>
                      <a:pt x="99" y="196"/>
                    </a:cubicBezTo>
                    <a:cubicBezTo>
                      <a:pt x="54" y="181"/>
                      <a:pt x="16" y="135"/>
                      <a:pt x="8" y="105"/>
                    </a:cubicBezTo>
                    <a:cubicBezTo>
                      <a:pt x="0" y="75"/>
                      <a:pt x="15" y="30"/>
                      <a:pt x="53" y="15"/>
                    </a:cubicBezTo>
                    <a:cubicBezTo>
                      <a:pt x="91" y="0"/>
                      <a:pt x="190" y="15"/>
                      <a:pt x="235" y="15"/>
                    </a:cubicBezTo>
                    <a:close/>
                  </a:path>
                </a:pathLst>
              </a:custGeom>
              <a:solidFill>
                <a:srgbClr val="CCFFCC"/>
              </a:solidFill>
              <a:ln w="9525">
                <a:solidFill>
                  <a:schemeClr val="tx1"/>
                </a:solidFill>
                <a:round/>
                <a:headEnd/>
                <a:tailEnd/>
              </a:ln>
            </p:spPr>
            <p:txBody>
              <a:bodyPr/>
              <a:lstStyle/>
              <a:p>
                <a:pPr algn="ctr" rtl="0"/>
                <a:endParaRPr lang="en-US" sz="2400">
                  <a:latin typeface="Helvetica" pitchFamily="34" charset="0"/>
                </a:endParaRPr>
              </a:p>
            </p:txBody>
          </p:sp>
          <p:sp>
            <p:nvSpPr>
              <p:cNvPr id="281612" name="Freeform 88"/>
              <p:cNvSpPr>
                <a:spLocks noChangeAspect="1"/>
              </p:cNvSpPr>
              <p:nvPr/>
            </p:nvSpPr>
            <p:spPr bwMode="auto">
              <a:xfrm>
                <a:off x="2797" y="3317"/>
                <a:ext cx="326" cy="211"/>
              </a:xfrm>
              <a:custGeom>
                <a:avLst/>
                <a:gdLst>
                  <a:gd name="T0" fmla="*/ 189 w 326"/>
                  <a:gd name="T1" fmla="*/ 15 h 211"/>
                  <a:gd name="T2" fmla="*/ 280 w 326"/>
                  <a:gd name="T3" fmla="*/ 60 h 211"/>
                  <a:gd name="T4" fmla="*/ 326 w 326"/>
                  <a:gd name="T5" fmla="*/ 151 h 211"/>
                  <a:gd name="T6" fmla="*/ 280 w 326"/>
                  <a:gd name="T7" fmla="*/ 196 h 211"/>
                  <a:gd name="T8" fmla="*/ 144 w 326"/>
                  <a:gd name="T9" fmla="*/ 196 h 211"/>
                  <a:gd name="T10" fmla="*/ 53 w 326"/>
                  <a:gd name="T11" fmla="*/ 196 h 211"/>
                  <a:gd name="T12" fmla="*/ 8 w 326"/>
                  <a:gd name="T13" fmla="*/ 105 h 211"/>
                  <a:gd name="T14" fmla="*/ 99 w 326"/>
                  <a:gd name="T15" fmla="*/ 15 h 211"/>
                  <a:gd name="T16" fmla="*/ 189 w 326"/>
                  <a:gd name="T17" fmla="*/ 15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211"/>
                  <a:gd name="T29" fmla="*/ 326 w 326"/>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211">
                    <a:moveTo>
                      <a:pt x="189" y="15"/>
                    </a:moveTo>
                    <a:cubicBezTo>
                      <a:pt x="219" y="22"/>
                      <a:pt x="257" y="37"/>
                      <a:pt x="280" y="60"/>
                    </a:cubicBezTo>
                    <a:cubicBezTo>
                      <a:pt x="303" y="83"/>
                      <a:pt x="326" y="128"/>
                      <a:pt x="326" y="151"/>
                    </a:cubicBezTo>
                    <a:cubicBezTo>
                      <a:pt x="326" y="174"/>
                      <a:pt x="310" y="189"/>
                      <a:pt x="280" y="196"/>
                    </a:cubicBezTo>
                    <a:cubicBezTo>
                      <a:pt x="250" y="203"/>
                      <a:pt x="182" y="196"/>
                      <a:pt x="144" y="196"/>
                    </a:cubicBezTo>
                    <a:cubicBezTo>
                      <a:pt x="106" y="196"/>
                      <a:pt x="76" y="211"/>
                      <a:pt x="53" y="196"/>
                    </a:cubicBezTo>
                    <a:cubicBezTo>
                      <a:pt x="30" y="181"/>
                      <a:pt x="0" y="135"/>
                      <a:pt x="8" y="105"/>
                    </a:cubicBezTo>
                    <a:cubicBezTo>
                      <a:pt x="16" y="75"/>
                      <a:pt x="69" y="30"/>
                      <a:pt x="99" y="15"/>
                    </a:cubicBezTo>
                    <a:cubicBezTo>
                      <a:pt x="129" y="0"/>
                      <a:pt x="159" y="8"/>
                      <a:pt x="189" y="15"/>
                    </a:cubicBezTo>
                    <a:close/>
                  </a:path>
                </a:pathLst>
              </a:custGeom>
              <a:solidFill>
                <a:srgbClr val="CCFFCC"/>
              </a:solidFill>
              <a:ln w="9525">
                <a:solidFill>
                  <a:schemeClr val="tx1"/>
                </a:solidFill>
                <a:round/>
                <a:headEnd/>
                <a:tailEnd/>
              </a:ln>
            </p:spPr>
            <p:txBody>
              <a:bodyPr/>
              <a:lstStyle/>
              <a:p>
                <a:pPr algn="ctr" rtl="0"/>
                <a:endParaRPr lang="en-US" sz="2400">
                  <a:latin typeface="Helvetica" pitchFamily="34" charset="0"/>
                </a:endParaRPr>
              </a:p>
            </p:txBody>
          </p:sp>
          <p:sp>
            <p:nvSpPr>
              <p:cNvPr id="281613" name="Freeform 89"/>
              <p:cNvSpPr>
                <a:spLocks noChangeAspect="1"/>
              </p:cNvSpPr>
              <p:nvPr/>
            </p:nvSpPr>
            <p:spPr bwMode="auto">
              <a:xfrm>
                <a:off x="3160" y="3317"/>
                <a:ext cx="227" cy="439"/>
              </a:xfrm>
              <a:custGeom>
                <a:avLst/>
                <a:gdLst>
                  <a:gd name="T0" fmla="*/ 91 w 227"/>
                  <a:gd name="T1" fmla="*/ 15 h 439"/>
                  <a:gd name="T2" fmla="*/ 45 w 227"/>
                  <a:gd name="T3" fmla="*/ 15 h 439"/>
                  <a:gd name="T4" fmla="*/ 0 w 227"/>
                  <a:gd name="T5" fmla="*/ 106 h 439"/>
                  <a:gd name="T6" fmla="*/ 45 w 227"/>
                  <a:gd name="T7" fmla="*/ 197 h 439"/>
                  <a:gd name="T8" fmla="*/ 45 w 227"/>
                  <a:gd name="T9" fmla="*/ 242 h 439"/>
                  <a:gd name="T10" fmla="*/ 0 w 227"/>
                  <a:gd name="T11" fmla="*/ 333 h 439"/>
                  <a:gd name="T12" fmla="*/ 45 w 227"/>
                  <a:gd name="T13" fmla="*/ 424 h 439"/>
                  <a:gd name="T14" fmla="*/ 181 w 227"/>
                  <a:gd name="T15" fmla="*/ 424 h 439"/>
                  <a:gd name="T16" fmla="*/ 227 w 227"/>
                  <a:gd name="T17" fmla="*/ 333 h 439"/>
                  <a:gd name="T18" fmla="*/ 181 w 227"/>
                  <a:gd name="T19" fmla="*/ 242 h 439"/>
                  <a:gd name="T20" fmla="*/ 181 w 227"/>
                  <a:gd name="T21" fmla="*/ 151 h 439"/>
                  <a:gd name="T22" fmla="*/ 181 w 227"/>
                  <a:gd name="T23" fmla="*/ 61 h 439"/>
                  <a:gd name="T24" fmla="*/ 91 w 227"/>
                  <a:gd name="T25" fmla="*/ 15 h 4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7"/>
                  <a:gd name="T40" fmla="*/ 0 h 439"/>
                  <a:gd name="T41" fmla="*/ 227 w 227"/>
                  <a:gd name="T42" fmla="*/ 439 h 4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7" h="439">
                    <a:moveTo>
                      <a:pt x="91" y="15"/>
                    </a:moveTo>
                    <a:cubicBezTo>
                      <a:pt x="68" y="7"/>
                      <a:pt x="60" y="0"/>
                      <a:pt x="45" y="15"/>
                    </a:cubicBezTo>
                    <a:cubicBezTo>
                      <a:pt x="30" y="30"/>
                      <a:pt x="0" y="76"/>
                      <a:pt x="0" y="106"/>
                    </a:cubicBezTo>
                    <a:cubicBezTo>
                      <a:pt x="0" y="136"/>
                      <a:pt x="38" y="174"/>
                      <a:pt x="45" y="197"/>
                    </a:cubicBezTo>
                    <a:cubicBezTo>
                      <a:pt x="52" y="220"/>
                      <a:pt x="52" y="219"/>
                      <a:pt x="45" y="242"/>
                    </a:cubicBezTo>
                    <a:cubicBezTo>
                      <a:pt x="38" y="265"/>
                      <a:pt x="0" y="303"/>
                      <a:pt x="0" y="333"/>
                    </a:cubicBezTo>
                    <a:cubicBezTo>
                      <a:pt x="0" y="363"/>
                      <a:pt x="15" y="409"/>
                      <a:pt x="45" y="424"/>
                    </a:cubicBezTo>
                    <a:cubicBezTo>
                      <a:pt x="75" y="439"/>
                      <a:pt x="151" y="439"/>
                      <a:pt x="181" y="424"/>
                    </a:cubicBezTo>
                    <a:cubicBezTo>
                      <a:pt x="211" y="409"/>
                      <a:pt x="227" y="363"/>
                      <a:pt x="227" y="333"/>
                    </a:cubicBezTo>
                    <a:cubicBezTo>
                      <a:pt x="227" y="303"/>
                      <a:pt x="189" y="272"/>
                      <a:pt x="181" y="242"/>
                    </a:cubicBezTo>
                    <a:cubicBezTo>
                      <a:pt x="173" y="212"/>
                      <a:pt x="181" y="181"/>
                      <a:pt x="181" y="151"/>
                    </a:cubicBezTo>
                    <a:cubicBezTo>
                      <a:pt x="181" y="121"/>
                      <a:pt x="196" y="84"/>
                      <a:pt x="181" y="61"/>
                    </a:cubicBezTo>
                    <a:cubicBezTo>
                      <a:pt x="166" y="38"/>
                      <a:pt x="114" y="23"/>
                      <a:pt x="91" y="15"/>
                    </a:cubicBezTo>
                    <a:close/>
                  </a:path>
                </a:pathLst>
              </a:custGeom>
              <a:solidFill>
                <a:srgbClr val="CCFFCC"/>
              </a:solidFill>
              <a:ln w="9525">
                <a:solidFill>
                  <a:schemeClr val="tx1"/>
                </a:solidFill>
                <a:round/>
                <a:headEnd/>
                <a:tailEnd/>
              </a:ln>
            </p:spPr>
            <p:txBody>
              <a:bodyPr/>
              <a:lstStyle/>
              <a:p>
                <a:pPr algn="ctr" rtl="0"/>
                <a:endParaRPr lang="en-US" sz="2400">
                  <a:latin typeface="Helvetica" pitchFamily="34" charset="0"/>
                </a:endParaRPr>
              </a:p>
            </p:txBody>
          </p:sp>
          <p:sp>
            <p:nvSpPr>
              <p:cNvPr id="281614" name="Freeform 90"/>
              <p:cNvSpPr>
                <a:spLocks noChangeAspect="1"/>
              </p:cNvSpPr>
              <p:nvPr/>
            </p:nvSpPr>
            <p:spPr bwMode="auto">
              <a:xfrm>
                <a:off x="3387" y="3484"/>
                <a:ext cx="226" cy="453"/>
              </a:xfrm>
              <a:custGeom>
                <a:avLst/>
                <a:gdLst>
                  <a:gd name="T0" fmla="*/ 90 w 226"/>
                  <a:gd name="T1" fmla="*/ 15 h 453"/>
                  <a:gd name="T2" fmla="*/ 45 w 226"/>
                  <a:gd name="T3" fmla="*/ 15 h 453"/>
                  <a:gd name="T4" fmla="*/ 0 w 226"/>
                  <a:gd name="T5" fmla="*/ 60 h 453"/>
                  <a:gd name="T6" fmla="*/ 45 w 226"/>
                  <a:gd name="T7" fmla="*/ 151 h 453"/>
                  <a:gd name="T8" fmla="*/ 45 w 226"/>
                  <a:gd name="T9" fmla="*/ 241 h 453"/>
                  <a:gd name="T10" fmla="*/ 0 w 226"/>
                  <a:gd name="T11" fmla="*/ 332 h 453"/>
                  <a:gd name="T12" fmla="*/ 45 w 226"/>
                  <a:gd name="T13" fmla="*/ 423 h 453"/>
                  <a:gd name="T14" fmla="*/ 181 w 226"/>
                  <a:gd name="T15" fmla="*/ 423 h 453"/>
                  <a:gd name="T16" fmla="*/ 226 w 226"/>
                  <a:gd name="T17" fmla="*/ 241 h 453"/>
                  <a:gd name="T18" fmla="*/ 181 w 226"/>
                  <a:gd name="T19" fmla="*/ 105 h 453"/>
                  <a:gd name="T20" fmla="*/ 90 w 226"/>
                  <a:gd name="T21" fmla="*/ 15 h 4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
                  <a:gd name="T34" fmla="*/ 0 h 453"/>
                  <a:gd name="T35" fmla="*/ 226 w 226"/>
                  <a:gd name="T36" fmla="*/ 453 h 4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 h="453">
                    <a:moveTo>
                      <a:pt x="90" y="15"/>
                    </a:moveTo>
                    <a:cubicBezTo>
                      <a:pt x="67" y="0"/>
                      <a:pt x="60" y="8"/>
                      <a:pt x="45" y="15"/>
                    </a:cubicBezTo>
                    <a:cubicBezTo>
                      <a:pt x="30" y="22"/>
                      <a:pt x="0" y="37"/>
                      <a:pt x="0" y="60"/>
                    </a:cubicBezTo>
                    <a:cubicBezTo>
                      <a:pt x="0" y="83"/>
                      <a:pt x="38" y="121"/>
                      <a:pt x="45" y="151"/>
                    </a:cubicBezTo>
                    <a:cubicBezTo>
                      <a:pt x="52" y="181"/>
                      <a:pt x="52" y="211"/>
                      <a:pt x="45" y="241"/>
                    </a:cubicBezTo>
                    <a:cubicBezTo>
                      <a:pt x="38" y="271"/>
                      <a:pt x="0" y="302"/>
                      <a:pt x="0" y="332"/>
                    </a:cubicBezTo>
                    <a:cubicBezTo>
                      <a:pt x="0" y="362"/>
                      <a:pt x="15" y="408"/>
                      <a:pt x="45" y="423"/>
                    </a:cubicBezTo>
                    <a:cubicBezTo>
                      <a:pt x="75" y="438"/>
                      <a:pt x="151" y="453"/>
                      <a:pt x="181" y="423"/>
                    </a:cubicBezTo>
                    <a:cubicBezTo>
                      <a:pt x="211" y="393"/>
                      <a:pt x="226" y="294"/>
                      <a:pt x="226" y="241"/>
                    </a:cubicBezTo>
                    <a:cubicBezTo>
                      <a:pt x="226" y="188"/>
                      <a:pt x="204" y="142"/>
                      <a:pt x="181" y="105"/>
                    </a:cubicBezTo>
                    <a:cubicBezTo>
                      <a:pt x="158" y="68"/>
                      <a:pt x="113" y="30"/>
                      <a:pt x="90" y="15"/>
                    </a:cubicBezTo>
                    <a:close/>
                  </a:path>
                </a:pathLst>
              </a:custGeom>
              <a:solidFill>
                <a:srgbClr val="CCFFCC"/>
              </a:solidFill>
              <a:ln w="9525">
                <a:solidFill>
                  <a:schemeClr val="tx1"/>
                </a:solidFill>
                <a:round/>
                <a:headEnd/>
                <a:tailEnd/>
              </a:ln>
            </p:spPr>
            <p:txBody>
              <a:bodyPr/>
              <a:lstStyle/>
              <a:p>
                <a:pPr algn="ctr" rtl="0"/>
                <a:endParaRPr lang="en-US" sz="2400">
                  <a:latin typeface="Helvetica" pitchFamily="34" charset="0"/>
                </a:endParaRPr>
              </a:p>
            </p:txBody>
          </p:sp>
          <p:sp>
            <p:nvSpPr>
              <p:cNvPr id="281615" name="Freeform 91"/>
              <p:cNvSpPr>
                <a:spLocks noChangeAspect="1"/>
              </p:cNvSpPr>
              <p:nvPr/>
            </p:nvSpPr>
            <p:spPr bwMode="auto">
              <a:xfrm>
                <a:off x="3372" y="3294"/>
                <a:ext cx="302" cy="205"/>
              </a:xfrm>
              <a:custGeom>
                <a:avLst/>
                <a:gdLst>
                  <a:gd name="T0" fmla="*/ 105 w 302"/>
                  <a:gd name="T1" fmla="*/ 23 h 205"/>
                  <a:gd name="T2" fmla="*/ 15 w 302"/>
                  <a:gd name="T3" fmla="*/ 23 h 205"/>
                  <a:gd name="T4" fmla="*/ 15 w 302"/>
                  <a:gd name="T5" fmla="*/ 159 h 205"/>
                  <a:gd name="T6" fmla="*/ 105 w 302"/>
                  <a:gd name="T7" fmla="*/ 159 h 205"/>
                  <a:gd name="T8" fmla="*/ 196 w 302"/>
                  <a:gd name="T9" fmla="*/ 205 h 205"/>
                  <a:gd name="T10" fmla="*/ 287 w 302"/>
                  <a:gd name="T11" fmla="*/ 159 h 205"/>
                  <a:gd name="T12" fmla="*/ 287 w 302"/>
                  <a:gd name="T13" fmla="*/ 68 h 205"/>
                  <a:gd name="T14" fmla="*/ 196 w 302"/>
                  <a:gd name="T15" fmla="*/ 23 h 205"/>
                  <a:gd name="T16" fmla="*/ 105 w 302"/>
                  <a:gd name="T17" fmla="*/ 23 h 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2"/>
                  <a:gd name="T28" fmla="*/ 0 h 205"/>
                  <a:gd name="T29" fmla="*/ 302 w 302"/>
                  <a:gd name="T30" fmla="*/ 205 h 2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2" h="205">
                    <a:moveTo>
                      <a:pt x="105" y="23"/>
                    </a:moveTo>
                    <a:cubicBezTo>
                      <a:pt x="75" y="23"/>
                      <a:pt x="30" y="0"/>
                      <a:pt x="15" y="23"/>
                    </a:cubicBezTo>
                    <a:cubicBezTo>
                      <a:pt x="0" y="46"/>
                      <a:pt x="0" y="136"/>
                      <a:pt x="15" y="159"/>
                    </a:cubicBezTo>
                    <a:cubicBezTo>
                      <a:pt x="30" y="182"/>
                      <a:pt x="75" y="151"/>
                      <a:pt x="105" y="159"/>
                    </a:cubicBezTo>
                    <a:cubicBezTo>
                      <a:pt x="135" y="167"/>
                      <a:pt x="166" y="205"/>
                      <a:pt x="196" y="205"/>
                    </a:cubicBezTo>
                    <a:cubicBezTo>
                      <a:pt x="226" y="205"/>
                      <a:pt x="272" y="182"/>
                      <a:pt x="287" y="159"/>
                    </a:cubicBezTo>
                    <a:cubicBezTo>
                      <a:pt x="302" y="136"/>
                      <a:pt x="302" y="91"/>
                      <a:pt x="287" y="68"/>
                    </a:cubicBezTo>
                    <a:cubicBezTo>
                      <a:pt x="272" y="45"/>
                      <a:pt x="226" y="30"/>
                      <a:pt x="196" y="23"/>
                    </a:cubicBezTo>
                    <a:cubicBezTo>
                      <a:pt x="166" y="16"/>
                      <a:pt x="135" y="23"/>
                      <a:pt x="105" y="23"/>
                    </a:cubicBezTo>
                    <a:close/>
                  </a:path>
                </a:pathLst>
              </a:custGeom>
              <a:solidFill>
                <a:srgbClr val="CCFFCC"/>
              </a:solidFill>
              <a:ln w="9525">
                <a:solidFill>
                  <a:schemeClr val="tx1"/>
                </a:solidFill>
                <a:round/>
                <a:headEnd/>
                <a:tailEnd/>
              </a:ln>
            </p:spPr>
            <p:txBody>
              <a:bodyPr/>
              <a:lstStyle/>
              <a:p>
                <a:pPr algn="ctr" rtl="0"/>
                <a:endParaRPr lang="en-US" sz="2400">
                  <a:latin typeface="Helvetica" pitchFamily="34" charset="0"/>
                </a:endParaRPr>
              </a:p>
            </p:txBody>
          </p:sp>
          <p:sp>
            <p:nvSpPr>
              <p:cNvPr id="281616" name="Freeform 92"/>
              <p:cNvSpPr>
                <a:spLocks noChangeAspect="1"/>
              </p:cNvSpPr>
              <p:nvPr/>
            </p:nvSpPr>
            <p:spPr bwMode="auto">
              <a:xfrm>
                <a:off x="2789" y="3536"/>
                <a:ext cx="348" cy="325"/>
              </a:xfrm>
              <a:custGeom>
                <a:avLst/>
                <a:gdLst>
                  <a:gd name="T0" fmla="*/ 280 w 348"/>
                  <a:gd name="T1" fmla="*/ 189 h 325"/>
                  <a:gd name="T2" fmla="*/ 325 w 348"/>
                  <a:gd name="T3" fmla="*/ 144 h 325"/>
                  <a:gd name="T4" fmla="*/ 325 w 348"/>
                  <a:gd name="T5" fmla="*/ 53 h 325"/>
                  <a:gd name="T6" fmla="*/ 189 w 348"/>
                  <a:gd name="T7" fmla="*/ 8 h 325"/>
                  <a:gd name="T8" fmla="*/ 53 w 348"/>
                  <a:gd name="T9" fmla="*/ 99 h 325"/>
                  <a:gd name="T10" fmla="*/ 8 w 348"/>
                  <a:gd name="T11" fmla="*/ 235 h 325"/>
                  <a:gd name="T12" fmla="*/ 99 w 348"/>
                  <a:gd name="T13" fmla="*/ 325 h 325"/>
                  <a:gd name="T14" fmla="*/ 189 w 348"/>
                  <a:gd name="T15" fmla="*/ 235 h 325"/>
                  <a:gd name="T16" fmla="*/ 280 w 348"/>
                  <a:gd name="T17" fmla="*/ 189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325"/>
                  <a:gd name="T29" fmla="*/ 348 w 348"/>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325">
                    <a:moveTo>
                      <a:pt x="280" y="189"/>
                    </a:moveTo>
                    <a:cubicBezTo>
                      <a:pt x="303" y="174"/>
                      <a:pt x="318" y="167"/>
                      <a:pt x="325" y="144"/>
                    </a:cubicBezTo>
                    <a:cubicBezTo>
                      <a:pt x="332" y="121"/>
                      <a:pt x="348" y="76"/>
                      <a:pt x="325" y="53"/>
                    </a:cubicBezTo>
                    <a:cubicBezTo>
                      <a:pt x="302" y="30"/>
                      <a:pt x="234" y="0"/>
                      <a:pt x="189" y="8"/>
                    </a:cubicBezTo>
                    <a:cubicBezTo>
                      <a:pt x="144" y="16"/>
                      <a:pt x="83" y="61"/>
                      <a:pt x="53" y="99"/>
                    </a:cubicBezTo>
                    <a:cubicBezTo>
                      <a:pt x="23" y="137"/>
                      <a:pt x="0" y="197"/>
                      <a:pt x="8" y="235"/>
                    </a:cubicBezTo>
                    <a:cubicBezTo>
                      <a:pt x="16" y="273"/>
                      <a:pt x="69" y="325"/>
                      <a:pt x="99" y="325"/>
                    </a:cubicBezTo>
                    <a:cubicBezTo>
                      <a:pt x="129" y="325"/>
                      <a:pt x="159" y="258"/>
                      <a:pt x="189" y="235"/>
                    </a:cubicBezTo>
                    <a:cubicBezTo>
                      <a:pt x="219" y="212"/>
                      <a:pt x="257" y="204"/>
                      <a:pt x="280" y="189"/>
                    </a:cubicBezTo>
                    <a:close/>
                  </a:path>
                </a:pathLst>
              </a:custGeom>
              <a:solidFill>
                <a:srgbClr val="CCFFCC"/>
              </a:solidFill>
              <a:ln w="9525">
                <a:solidFill>
                  <a:schemeClr val="tx1"/>
                </a:solidFill>
                <a:round/>
                <a:headEnd/>
                <a:tailEnd/>
              </a:ln>
            </p:spPr>
            <p:txBody>
              <a:bodyPr/>
              <a:lstStyle/>
              <a:p>
                <a:pPr algn="ctr" rtl="0"/>
                <a:endParaRPr lang="en-US" sz="2400">
                  <a:latin typeface="Helvetica" pitchFamily="34" charset="0"/>
                </a:endParaRPr>
              </a:p>
            </p:txBody>
          </p:sp>
        </p:grpSp>
        <p:grpSp>
          <p:nvGrpSpPr>
            <p:cNvPr id="281617" name="Group 100"/>
            <p:cNvGrpSpPr>
              <a:grpSpLocks noChangeAspect="1"/>
            </p:cNvGrpSpPr>
            <p:nvPr/>
          </p:nvGrpSpPr>
          <p:grpSpPr bwMode="auto">
            <a:xfrm>
              <a:off x="2888" y="3341"/>
              <a:ext cx="635" cy="566"/>
              <a:chOff x="2888" y="3341"/>
              <a:chExt cx="635" cy="566"/>
            </a:xfrm>
          </p:grpSpPr>
          <p:sp>
            <p:nvSpPr>
              <p:cNvPr id="281618" name="Oval 93"/>
              <p:cNvSpPr>
                <a:spLocks noChangeAspect="1" noChangeArrowheads="1"/>
              </p:cNvSpPr>
              <p:nvPr/>
            </p:nvSpPr>
            <p:spPr bwMode="auto">
              <a:xfrm>
                <a:off x="2888" y="3408"/>
                <a:ext cx="90" cy="45"/>
              </a:xfrm>
              <a:prstGeom prst="ellipse">
                <a:avLst/>
              </a:prstGeom>
              <a:solidFill>
                <a:srgbClr val="339966"/>
              </a:solidFill>
              <a:ln w="3175">
                <a:solidFill>
                  <a:schemeClr val="tx1"/>
                </a:solidFill>
                <a:round/>
                <a:headEnd/>
                <a:tailEnd/>
              </a:ln>
            </p:spPr>
            <p:txBody>
              <a:bodyPr wrap="none" anchor="ctr"/>
              <a:lstStyle/>
              <a:p>
                <a:pPr algn="ctr" rtl="0"/>
                <a:endParaRPr lang="en-US" sz="2400">
                  <a:latin typeface="Helvetica" pitchFamily="34" charset="0"/>
                </a:endParaRPr>
              </a:p>
            </p:txBody>
          </p:sp>
          <p:sp>
            <p:nvSpPr>
              <p:cNvPr id="281619" name="Oval 94"/>
              <p:cNvSpPr>
                <a:spLocks noChangeAspect="1" noChangeArrowheads="1"/>
              </p:cNvSpPr>
              <p:nvPr/>
            </p:nvSpPr>
            <p:spPr bwMode="auto">
              <a:xfrm rot="-2429110">
                <a:off x="2978" y="3589"/>
                <a:ext cx="46" cy="91"/>
              </a:xfrm>
              <a:prstGeom prst="ellipse">
                <a:avLst/>
              </a:prstGeom>
              <a:solidFill>
                <a:srgbClr val="339966"/>
              </a:solidFill>
              <a:ln w="3175">
                <a:solidFill>
                  <a:schemeClr val="tx1"/>
                </a:solidFill>
                <a:round/>
                <a:headEnd/>
                <a:tailEnd/>
              </a:ln>
            </p:spPr>
            <p:txBody>
              <a:bodyPr wrap="none" anchor="ctr"/>
              <a:lstStyle/>
              <a:p>
                <a:pPr algn="ctr" rtl="0"/>
                <a:endParaRPr lang="en-US" sz="2400">
                  <a:latin typeface="Helvetica" pitchFamily="34" charset="0"/>
                </a:endParaRPr>
              </a:p>
            </p:txBody>
          </p:sp>
          <p:sp>
            <p:nvSpPr>
              <p:cNvPr id="281620" name="Oval 95"/>
              <p:cNvSpPr>
                <a:spLocks noChangeAspect="1" noChangeArrowheads="1"/>
              </p:cNvSpPr>
              <p:nvPr/>
            </p:nvSpPr>
            <p:spPr bwMode="auto">
              <a:xfrm>
                <a:off x="3251" y="3635"/>
                <a:ext cx="90" cy="45"/>
              </a:xfrm>
              <a:prstGeom prst="ellipse">
                <a:avLst/>
              </a:prstGeom>
              <a:solidFill>
                <a:srgbClr val="339966"/>
              </a:solidFill>
              <a:ln w="3175">
                <a:solidFill>
                  <a:schemeClr val="tx1"/>
                </a:solidFill>
                <a:round/>
                <a:headEnd/>
                <a:tailEnd/>
              </a:ln>
            </p:spPr>
            <p:txBody>
              <a:bodyPr wrap="none" anchor="ctr"/>
              <a:lstStyle/>
              <a:p>
                <a:pPr algn="ctr" rtl="0"/>
                <a:endParaRPr lang="en-US" sz="2400">
                  <a:latin typeface="Helvetica" pitchFamily="34" charset="0"/>
                </a:endParaRPr>
              </a:p>
            </p:txBody>
          </p:sp>
          <p:sp>
            <p:nvSpPr>
              <p:cNvPr id="281621" name="Oval 96"/>
              <p:cNvSpPr>
                <a:spLocks noChangeAspect="1" noChangeArrowheads="1"/>
              </p:cNvSpPr>
              <p:nvPr/>
            </p:nvSpPr>
            <p:spPr bwMode="auto">
              <a:xfrm rot="-3640930">
                <a:off x="3046" y="3839"/>
                <a:ext cx="91" cy="46"/>
              </a:xfrm>
              <a:prstGeom prst="ellipse">
                <a:avLst/>
              </a:prstGeom>
              <a:solidFill>
                <a:srgbClr val="339966"/>
              </a:solidFill>
              <a:ln w="3175">
                <a:solidFill>
                  <a:schemeClr val="tx1"/>
                </a:solidFill>
                <a:round/>
                <a:headEnd/>
                <a:tailEnd/>
              </a:ln>
            </p:spPr>
            <p:txBody>
              <a:bodyPr wrap="none" anchor="ctr"/>
              <a:lstStyle/>
              <a:p>
                <a:pPr algn="ctr" rtl="0"/>
                <a:endParaRPr lang="en-US" sz="2400">
                  <a:latin typeface="Helvetica" pitchFamily="34" charset="0"/>
                </a:endParaRPr>
              </a:p>
            </p:txBody>
          </p:sp>
          <p:sp>
            <p:nvSpPr>
              <p:cNvPr id="281622" name="Oval 97"/>
              <p:cNvSpPr>
                <a:spLocks noChangeAspect="1" noChangeArrowheads="1"/>
              </p:cNvSpPr>
              <p:nvPr/>
            </p:nvSpPr>
            <p:spPr bwMode="auto">
              <a:xfrm rot="1418307">
                <a:off x="3432" y="3816"/>
                <a:ext cx="91" cy="45"/>
              </a:xfrm>
              <a:prstGeom prst="ellipse">
                <a:avLst/>
              </a:prstGeom>
              <a:solidFill>
                <a:srgbClr val="339966"/>
              </a:solidFill>
              <a:ln w="3175">
                <a:solidFill>
                  <a:schemeClr val="tx1"/>
                </a:solidFill>
                <a:round/>
                <a:headEnd/>
                <a:tailEnd/>
              </a:ln>
            </p:spPr>
            <p:txBody>
              <a:bodyPr wrap="none" anchor="ctr"/>
              <a:lstStyle/>
              <a:p>
                <a:pPr algn="ctr" rtl="0"/>
                <a:endParaRPr lang="en-US" sz="2400">
                  <a:latin typeface="Helvetica" pitchFamily="34" charset="0"/>
                </a:endParaRPr>
              </a:p>
            </p:txBody>
          </p:sp>
          <p:sp>
            <p:nvSpPr>
              <p:cNvPr id="281623" name="Oval 98"/>
              <p:cNvSpPr>
                <a:spLocks noChangeAspect="1" noChangeArrowheads="1"/>
              </p:cNvSpPr>
              <p:nvPr/>
            </p:nvSpPr>
            <p:spPr bwMode="auto">
              <a:xfrm rot="-1434739">
                <a:off x="3408" y="3341"/>
                <a:ext cx="45" cy="91"/>
              </a:xfrm>
              <a:prstGeom prst="ellipse">
                <a:avLst/>
              </a:prstGeom>
              <a:solidFill>
                <a:srgbClr val="339966"/>
              </a:solidFill>
              <a:ln w="3175">
                <a:solidFill>
                  <a:schemeClr val="tx1"/>
                </a:solidFill>
                <a:round/>
                <a:headEnd/>
                <a:tailEnd/>
              </a:ln>
            </p:spPr>
            <p:txBody>
              <a:bodyPr wrap="none" anchor="ctr"/>
              <a:lstStyle/>
              <a:p>
                <a:pPr algn="ctr" rtl="0"/>
                <a:endParaRPr lang="en-US" sz="2400">
                  <a:latin typeface="Helvetica" pitchFamily="34" charset="0"/>
                </a:endParaRPr>
              </a:p>
            </p:txBody>
          </p:sp>
        </p:grpSp>
      </p:grpSp>
      <p:sp>
        <p:nvSpPr>
          <p:cNvPr id="281624" name="Freeform 59"/>
          <p:cNvSpPr>
            <a:spLocks/>
          </p:cNvSpPr>
          <p:nvPr/>
        </p:nvSpPr>
        <p:spPr bwMode="auto">
          <a:xfrm>
            <a:off x="900113" y="1393825"/>
            <a:ext cx="2232025" cy="2376488"/>
          </a:xfrm>
          <a:custGeom>
            <a:avLst/>
            <a:gdLst>
              <a:gd name="T0" fmla="*/ 423 w 937"/>
              <a:gd name="T1" fmla="*/ 181 h 907"/>
              <a:gd name="T2" fmla="*/ 378 w 937"/>
              <a:gd name="T3" fmla="*/ 136 h 907"/>
              <a:gd name="T4" fmla="*/ 378 w 937"/>
              <a:gd name="T5" fmla="*/ 45 h 907"/>
              <a:gd name="T6" fmla="*/ 468 w 937"/>
              <a:gd name="T7" fmla="*/ 0 h 907"/>
              <a:gd name="T8" fmla="*/ 559 w 937"/>
              <a:gd name="T9" fmla="*/ 45 h 907"/>
              <a:gd name="T10" fmla="*/ 559 w 937"/>
              <a:gd name="T11" fmla="*/ 136 h 907"/>
              <a:gd name="T12" fmla="*/ 514 w 937"/>
              <a:gd name="T13" fmla="*/ 181 h 907"/>
              <a:gd name="T14" fmla="*/ 877 w 937"/>
              <a:gd name="T15" fmla="*/ 181 h 907"/>
              <a:gd name="T16" fmla="*/ 877 w 937"/>
              <a:gd name="T17" fmla="*/ 272 h 907"/>
              <a:gd name="T18" fmla="*/ 604 w 937"/>
              <a:gd name="T19" fmla="*/ 272 h 907"/>
              <a:gd name="T20" fmla="*/ 740 w 937"/>
              <a:gd name="T21" fmla="*/ 771 h 907"/>
              <a:gd name="T22" fmla="*/ 650 w 937"/>
              <a:gd name="T23" fmla="*/ 816 h 907"/>
              <a:gd name="T24" fmla="*/ 559 w 937"/>
              <a:gd name="T25" fmla="*/ 499 h 907"/>
              <a:gd name="T26" fmla="*/ 468 w 937"/>
              <a:gd name="T27" fmla="*/ 499 h 907"/>
              <a:gd name="T28" fmla="*/ 423 w 937"/>
              <a:gd name="T29" fmla="*/ 816 h 907"/>
              <a:gd name="T30" fmla="*/ 332 w 937"/>
              <a:gd name="T31" fmla="*/ 816 h 907"/>
              <a:gd name="T32" fmla="*/ 378 w 937"/>
              <a:gd name="T33" fmla="*/ 272 h 907"/>
              <a:gd name="T34" fmla="*/ 60 w 937"/>
              <a:gd name="T35" fmla="*/ 272 h 907"/>
              <a:gd name="T36" fmla="*/ 60 w 937"/>
              <a:gd name="T37" fmla="*/ 181 h 907"/>
              <a:gd name="T38" fmla="*/ 423 w 937"/>
              <a:gd name="T39" fmla="*/ 181 h 9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37"/>
              <a:gd name="T61" fmla="*/ 0 h 907"/>
              <a:gd name="T62" fmla="*/ 937 w 937"/>
              <a:gd name="T63" fmla="*/ 907 h 9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37" h="907">
                <a:moveTo>
                  <a:pt x="423" y="181"/>
                </a:moveTo>
                <a:cubicBezTo>
                  <a:pt x="476" y="174"/>
                  <a:pt x="385" y="159"/>
                  <a:pt x="378" y="136"/>
                </a:cubicBezTo>
                <a:cubicBezTo>
                  <a:pt x="371" y="113"/>
                  <a:pt x="363" y="68"/>
                  <a:pt x="378" y="45"/>
                </a:cubicBezTo>
                <a:cubicBezTo>
                  <a:pt x="393" y="22"/>
                  <a:pt x="438" y="0"/>
                  <a:pt x="468" y="0"/>
                </a:cubicBezTo>
                <a:cubicBezTo>
                  <a:pt x="498" y="0"/>
                  <a:pt x="544" y="22"/>
                  <a:pt x="559" y="45"/>
                </a:cubicBezTo>
                <a:cubicBezTo>
                  <a:pt x="574" y="68"/>
                  <a:pt x="566" y="113"/>
                  <a:pt x="559" y="136"/>
                </a:cubicBezTo>
                <a:cubicBezTo>
                  <a:pt x="552" y="159"/>
                  <a:pt x="461" y="174"/>
                  <a:pt x="514" y="181"/>
                </a:cubicBezTo>
                <a:cubicBezTo>
                  <a:pt x="567" y="188"/>
                  <a:pt x="817" y="166"/>
                  <a:pt x="877" y="181"/>
                </a:cubicBezTo>
                <a:cubicBezTo>
                  <a:pt x="937" y="196"/>
                  <a:pt x="922" y="257"/>
                  <a:pt x="877" y="272"/>
                </a:cubicBezTo>
                <a:cubicBezTo>
                  <a:pt x="832" y="287"/>
                  <a:pt x="627" y="189"/>
                  <a:pt x="604" y="272"/>
                </a:cubicBezTo>
                <a:cubicBezTo>
                  <a:pt x="581" y="355"/>
                  <a:pt x="732" y="680"/>
                  <a:pt x="740" y="771"/>
                </a:cubicBezTo>
                <a:cubicBezTo>
                  <a:pt x="748" y="862"/>
                  <a:pt x="680" y="861"/>
                  <a:pt x="650" y="816"/>
                </a:cubicBezTo>
                <a:cubicBezTo>
                  <a:pt x="620" y="771"/>
                  <a:pt x="589" y="552"/>
                  <a:pt x="559" y="499"/>
                </a:cubicBezTo>
                <a:cubicBezTo>
                  <a:pt x="529" y="446"/>
                  <a:pt x="491" y="446"/>
                  <a:pt x="468" y="499"/>
                </a:cubicBezTo>
                <a:cubicBezTo>
                  <a:pt x="445" y="552"/>
                  <a:pt x="446" y="763"/>
                  <a:pt x="423" y="816"/>
                </a:cubicBezTo>
                <a:cubicBezTo>
                  <a:pt x="400" y="869"/>
                  <a:pt x="340" y="907"/>
                  <a:pt x="332" y="816"/>
                </a:cubicBezTo>
                <a:cubicBezTo>
                  <a:pt x="324" y="725"/>
                  <a:pt x="423" y="363"/>
                  <a:pt x="378" y="272"/>
                </a:cubicBezTo>
                <a:cubicBezTo>
                  <a:pt x="333" y="181"/>
                  <a:pt x="113" y="287"/>
                  <a:pt x="60" y="272"/>
                </a:cubicBezTo>
                <a:cubicBezTo>
                  <a:pt x="7" y="257"/>
                  <a:pt x="0" y="196"/>
                  <a:pt x="60" y="181"/>
                </a:cubicBezTo>
                <a:cubicBezTo>
                  <a:pt x="120" y="166"/>
                  <a:pt x="370" y="188"/>
                  <a:pt x="423" y="181"/>
                </a:cubicBezTo>
                <a:close/>
              </a:path>
            </a:pathLst>
          </a:custGeom>
          <a:gradFill rotWithShape="1">
            <a:gsLst>
              <a:gs pos="0">
                <a:schemeClr val="accent1"/>
              </a:gs>
              <a:gs pos="100000">
                <a:srgbClr val="FFCC99"/>
              </a:gs>
            </a:gsLst>
            <a:path path="rect">
              <a:fillToRect r="100000" b="100000"/>
            </a:path>
          </a:gradFill>
          <a:ln w="9525">
            <a:solidFill>
              <a:schemeClr val="tx1"/>
            </a:solidFill>
            <a:round/>
            <a:headEnd/>
            <a:tailEnd/>
          </a:ln>
        </p:spPr>
        <p:txBody>
          <a:bodyPr/>
          <a:lstStyle/>
          <a:p>
            <a:pPr algn="ctr" rtl="0"/>
            <a:endParaRPr lang="en-US" sz="2400">
              <a:latin typeface="Helvetica" pitchFamily="34" charset="0"/>
            </a:endParaRPr>
          </a:p>
        </p:txBody>
      </p:sp>
      <p:sp>
        <p:nvSpPr>
          <p:cNvPr id="36966" name="Rectangle 102"/>
          <p:cNvSpPr>
            <a:spLocks noChangeAspect="1" noChangeArrowheads="1"/>
          </p:cNvSpPr>
          <p:nvPr/>
        </p:nvSpPr>
        <p:spPr bwMode="auto">
          <a:xfrm rot="4594039">
            <a:off x="800893" y="1478757"/>
            <a:ext cx="404813" cy="114300"/>
          </a:xfrm>
          <a:prstGeom prst="rect">
            <a:avLst/>
          </a:prstGeom>
          <a:solidFill>
            <a:srgbClr val="000000"/>
          </a:solidFill>
          <a:ln w="9525">
            <a:solidFill>
              <a:srgbClr val="000000"/>
            </a:solidFill>
            <a:miter lim="800000"/>
            <a:headEnd/>
            <a:tailEnd/>
          </a:ln>
        </p:spPr>
        <p:txBody>
          <a:bodyPr wrap="none" anchor="ctr"/>
          <a:lstStyle/>
          <a:p>
            <a:pPr algn="ctr" rtl="0"/>
            <a:endParaRPr lang="en-US" sz="2400">
              <a:latin typeface="Helvetica" pitchFamily="34" charset="0"/>
            </a:endParaRPr>
          </a:p>
        </p:txBody>
      </p:sp>
      <p:sp>
        <p:nvSpPr>
          <p:cNvPr id="36981" name="Freeform 117"/>
          <p:cNvSpPr>
            <a:spLocks/>
          </p:cNvSpPr>
          <p:nvPr/>
        </p:nvSpPr>
        <p:spPr bwMode="auto">
          <a:xfrm>
            <a:off x="898525" y="1393825"/>
            <a:ext cx="2232025" cy="2376488"/>
          </a:xfrm>
          <a:custGeom>
            <a:avLst/>
            <a:gdLst>
              <a:gd name="T0" fmla="*/ 423 w 937"/>
              <a:gd name="T1" fmla="*/ 181 h 907"/>
              <a:gd name="T2" fmla="*/ 378 w 937"/>
              <a:gd name="T3" fmla="*/ 136 h 907"/>
              <a:gd name="T4" fmla="*/ 378 w 937"/>
              <a:gd name="T5" fmla="*/ 45 h 907"/>
              <a:gd name="T6" fmla="*/ 468 w 937"/>
              <a:gd name="T7" fmla="*/ 0 h 907"/>
              <a:gd name="T8" fmla="*/ 559 w 937"/>
              <a:gd name="T9" fmla="*/ 45 h 907"/>
              <a:gd name="T10" fmla="*/ 559 w 937"/>
              <a:gd name="T11" fmla="*/ 136 h 907"/>
              <a:gd name="T12" fmla="*/ 514 w 937"/>
              <a:gd name="T13" fmla="*/ 181 h 907"/>
              <a:gd name="T14" fmla="*/ 877 w 937"/>
              <a:gd name="T15" fmla="*/ 181 h 907"/>
              <a:gd name="T16" fmla="*/ 877 w 937"/>
              <a:gd name="T17" fmla="*/ 272 h 907"/>
              <a:gd name="T18" fmla="*/ 604 w 937"/>
              <a:gd name="T19" fmla="*/ 272 h 907"/>
              <a:gd name="T20" fmla="*/ 740 w 937"/>
              <a:gd name="T21" fmla="*/ 771 h 907"/>
              <a:gd name="T22" fmla="*/ 650 w 937"/>
              <a:gd name="T23" fmla="*/ 816 h 907"/>
              <a:gd name="T24" fmla="*/ 559 w 937"/>
              <a:gd name="T25" fmla="*/ 499 h 907"/>
              <a:gd name="T26" fmla="*/ 468 w 937"/>
              <a:gd name="T27" fmla="*/ 499 h 907"/>
              <a:gd name="T28" fmla="*/ 423 w 937"/>
              <a:gd name="T29" fmla="*/ 816 h 907"/>
              <a:gd name="T30" fmla="*/ 332 w 937"/>
              <a:gd name="T31" fmla="*/ 816 h 907"/>
              <a:gd name="T32" fmla="*/ 378 w 937"/>
              <a:gd name="T33" fmla="*/ 272 h 907"/>
              <a:gd name="T34" fmla="*/ 60 w 937"/>
              <a:gd name="T35" fmla="*/ 272 h 907"/>
              <a:gd name="T36" fmla="*/ 60 w 937"/>
              <a:gd name="T37" fmla="*/ 181 h 907"/>
              <a:gd name="T38" fmla="*/ 423 w 937"/>
              <a:gd name="T39" fmla="*/ 181 h 9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37"/>
              <a:gd name="T61" fmla="*/ 0 h 907"/>
              <a:gd name="T62" fmla="*/ 937 w 937"/>
              <a:gd name="T63" fmla="*/ 907 h 9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37" h="907">
                <a:moveTo>
                  <a:pt x="423" y="181"/>
                </a:moveTo>
                <a:cubicBezTo>
                  <a:pt x="476" y="174"/>
                  <a:pt x="385" y="159"/>
                  <a:pt x="378" y="136"/>
                </a:cubicBezTo>
                <a:cubicBezTo>
                  <a:pt x="371" y="113"/>
                  <a:pt x="363" y="68"/>
                  <a:pt x="378" y="45"/>
                </a:cubicBezTo>
                <a:cubicBezTo>
                  <a:pt x="393" y="22"/>
                  <a:pt x="438" y="0"/>
                  <a:pt x="468" y="0"/>
                </a:cubicBezTo>
                <a:cubicBezTo>
                  <a:pt x="498" y="0"/>
                  <a:pt x="544" y="22"/>
                  <a:pt x="559" y="45"/>
                </a:cubicBezTo>
                <a:cubicBezTo>
                  <a:pt x="574" y="68"/>
                  <a:pt x="566" y="113"/>
                  <a:pt x="559" y="136"/>
                </a:cubicBezTo>
                <a:cubicBezTo>
                  <a:pt x="552" y="159"/>
                  <a:pt x="461" y="174"/>
                  <a:pt x="514" y="181"/>
                </a:cubicBezTo>
                <a:cubicBezTo>
                  <a:pt x="567" y="188"/>
                  <a:pt x="817" y="166"/>
                  <a:pt x="877" y="181"/>
                </a:cubicBezTo>
                <a:cubicBezTo>
                  <a:pt x="937" y="196"/>
                  <a:pt x="922" y="257"/>
                  <a:pt x="877" y="272"/>
                </a:cubicBezTo>
                <a:cubicBezTo>
                  <a:pt x="832" y="287"/>
                  <a:pt x="627" y="189"/>
                  <a:pt x="604" y="272"/>
                </a:cubicBezTo>
                <a:cubicBezTo>
                  <a:pt x="581" y="355"/>
                  <a:pt x="732" y="680"/>
                  <a:pt x="740" y="771"/>
                </a:cubicBezTo>
                <a:cubicBezTo>
                  <a:pt x="748" y="862"/>
                  <a:pt x="680" y="861"/>
                  <a:pt x="650" y="816"/>
                </a:cubicBezTo>
                <a:cubicBezTo>
                  <a:pt x="620" y="771"/>
                  <a:pt x="589" y="552"/>
                  <a:pt x="559" y="499"/>
                </a:cubicBezTo>
                <a:cubicBezTo>
                  <a:pt x="529" y="446"/>
                  <a:pt x="491" y="446"/>
                  <a:pt x="468" y="499"/>
                </a:cubicBezTo>
                <a:cubicBezTo>
                  <a:pt x="445" y="552"/>
                  <a:pt x="446" y="763"/>
                  <a:pt x="423" y="816"/>
                </a:cubicBezTo>
                <a:cubicBezTo>
                  <a:pt x="400" y="869"/>
                  <a:pt x="340" y="907"/>
                  <a:pt x="332" y="816"/>
                </a:cubicBezTo>
                <a:cubicBezTo>
                  <a:pt x="324" y="725"/>
                  <a:pt x="423" y="363"/>
                  <a:pt x="378" y="272"/>
                </a:cubicBezTo>
                <a:cubicBezTo>
                  <a:pt x="333" y="181"/>
                  <a:pt x="113" y="287"/>
                  <a:pt x="60" y="272"/>
                </a:cubicBezTo>
                <a:cubicBezTo>
                  <a:pt x="7" y="257"/>
                  <a:pt x="0" y="196"/>
                  <a:pt x="60" y="181"/>
                </a:cubicBezTo>
                <a:cubicBezTo>
                  <a:pt x="120" y="166"/>
                  <a:pt x="370" y="188"/>
                  <a:pt x="423" y="181"/>
                </a:cubicBezTo>
                <a:close/>
              </a:path>
            </a:pathLst>
          </a:custGeom>
          <a:solidFill>
            <a:srgbClr val="FFCC99"/>
          </a:solidFill>
          <a:ln w="9525">
            <a:solidFill>
              <a:schemeClr val="tx1"/>
            </a:solidFill>
            <a:round/>
            <a:headEnd/>
            <a:tailEnd/>
          </a:ln>
        </p:spPr>
        <p:txBody>
          <a:bodyPr/>
          <a:lstStyle/>
          <a:p>
            <a:pPr algn="ctr" rtl="0"/>
            <a:endParaRPr lang="en-US" sz="2400">
              <a:latin typeface="Helvetica" pitchFamily="34" charset="0"/>
            </a:endParaRPr>
          </a:p>
        </p:txBody>
      </p:sp>
      <p:grpSp>
        <p:nvGrpSpPr>
          <p:cNvPr id="281627" name="Group 84"/>
          <p:cNvGrpSpPr>
            <a:grpSpLocks noChangeAspect="1"/>
          </p:cNvGrpSpPr>
          <p:nvPr/>
        </p:nvGrpSpPr>
        <p:grpSpPr bwMode="auto">
          <a:xfrm>
            <a:off x="1847850" y="1970088"/>
            <a:ext cx="463550" cy="360362"/>
            <a:chOff x="3371" y="2273"/>
            <a:chExt cx="885" cy="688"/>
          </a:xfrm>
        </p:grpSpPr>
        <p:sp>
          <p:nvSpPr>
            <p:cNvPr id="281628" name="Freeform 62"/>
            <p:cNvSpPr>
              <a:spLocks noChangeAspect="1"/>
            </p:cNvSpPr>
            <p:nvPr/>
          </p:nvSpPr>
          <p:spPr bwMode="auto">
            <a:xfrm>
              <a:off x="3560" y="2750"/>
              <a:ext cx="386" cy="211"/>
            </a:xfrm>
            <a:custGeom>
              <a:avLst/>
              <a:gdLst>
                <a:gd name="T0" fmla="*/ 235 w 386"/>
                <a:gd name="T1" fmla="*/ 15 h 211"/>
                <a:gd name="T2" fmla="*/ 326 w 386"/>
                <a:gd name="T3" fmla="*/ 15 h 211"/>
                <a:gd name="T4" fmla="*/ 371 w 386"/>
                <a:gd name="T5" fmla="*/ 60 h 211"/>
                <a:gd name="T6" fmla="*/ 371 w 386"/>
                <a:gd name="T7" fmla="*/ 151 h 211"/>
                <a:gd name="T8" fmla="*/ 280 w 386"/>
                <a:gd name="T9" fmla="*/ 196 h 211"/>
                <a:gd name="T10" fmla="*/ 99 w 386"/>
                <a:gd name="T11" fmla="*/ 196 h 211"/>
                <a:gd name="T12" fmla="*/ 8 w 386"/>
                <a:gd name="T13" fmla="*/ 105 h 211"/>
                <a:gd name="T14" fmla="*/ 53 w 386"/>
                <a:gd name="T15" fmla="*/ 15 h 211"/>
                <a:gd name="T16" fmla="*/ 235 w 386"/>
                <a:gd name="T17" fmla="*/ 15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211"/>
                <a:gd name="T29" fmla="*/ 386 w 386"/>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211">
                  <a:moveTo>
                    <a:pt x="235" y="15"/>
                  </a:moveTo>
                  <a:cubicBezTo>
                    <a:pt x="280" y="15"/>
                    <a:pt x="303" y="8"/>
                    <a:pt x="326" y="15"/>
                  </a:cubicBezTo>
                  <a:cubicBezTo>
                    <a:pt x="349" y="22"/>
                    <a:pt x="364" y="37"/>
                    <a:pt x="371" y="60"/>
                  </a:cubicBezTo>
                  <a:cubicBezTo>
                    <a:pt x="378" y="83"/>
                    <a:pt x="386" y="128"/>
                    <a:pt x="371" y="151"/>
                  </a:cubicBezTo>
                  <a:cubicBezTo>
                    <a:pt x="356" y="174"/>
                    <a:pt x="325" y="189"/>
                    <a:pt x="280" y="196"/>
                  </a:cubicBezTo>
                  <a:cubicBezTo>
                    <a:pt x="235" y="203"/>
                    <a:pt x="144" y="211"/>
                    <a:pt x="99" y="196"/>
                  </a:cubicBezTo>
                  <a:cubicBezTo>
                    <a:pt x="54" y="181"/>
                    <a:pt x="16" y="135"/>
                    <a:pt x="8" y="105"/>
                  </a:cubicBezTo>
                  <a:cubicBezTo>
                    <a:pt x="0" y="75"/>
                    <a:pt x="15" y="30"/>
                    <a:pt x="53" y="15"/>
                  </a:cubicBezTo>
                  <a:cubicBezTo>
                    <a:pt x="91" y="0"/>
                    <a:pt x="190" y="15"/>
                    <a:pt x="235" y="15"/>
                  </a:cubicBezTo>
                  <a:close/>
                </a:path>
              </a:pathLst>
            </a:custGeom>
            <a:solidFill>
              <a:srgbClr val="FF99CC"/>
            </a:solidFill>
            <a:ln w="9525">
              <a:solidFill>
                <a:schemeClr val="tx1"/>
              </a:solidFill>
              <a:round/>
              <a:headEnd/>
              <a:tailEnd/>
            </a:ln>
          </p:spPr>
          <p:txBody>
            <a:bodyPr/>
            <a:lstStyle/>
            <a:p>
              <a:pPr algn="ctr" rtl="0"/>
              <a:endParaRPr lang="en-US" sz="2400">
                <a:latin typeface="Helvetica" pitchFamily="34" charset="0"/>
              </a:endParaRPr>
            </a:p>
          </p:txBody>
        </p:sp>
        <p:sp>
          <p:nvSpPr>
            <p:cNvPr id="281629" name="Freeform 65"/>
            <p:cNvSpPr>
              <a:spLocks noChangeAspect="1"/>
            </p:cNvSpPr>
            <p:nvPr/>
          </p:nvSpPr>
          <p:spPr bwMode="auto">
            <a:xfrm>
              <a:off x="3379" y="2296"/>
              <a:ext cx="326" cy="211"/>
            </a:xfrm>
            <a:custGeom>
              <a:avLst/>
              <a:gdLst>
                <a:gd name="T0" fmla="*/ 189 w 326"/>
                <a:gd name="T1" fmla="*/ 15 h 211"/>
                <a:gd name="T2" fmla="*/ 280 w 326"/>
                <a:gd name="T3" fmla="*/ 60 h 211"/>
                <a:gd name="T4" fmla="*/ 326 w 326"/>
                <a:gd name="T5" fmla="*/ 151 h 211"/>
                <a:gd name="T6" fmla="*/ 280 w 326"/>
                <a:gd name="T7" fmla="*/ 196 h 211"/>
                <a:gd name="T8" fmla="*/ 144 w 326"/>
                <a:gd name="T9" fmla="*/ 196 h 211"/>
                <a:gd name="T10" fmla="*/ 53 w 326"/>
                <a:gd name="T11" fmla="*/ 196 h 211"/>
                <a:gd name="T12" fmla="*/ 8 w 326"/>
                <a:gd name="T13" fmla="*/ 105 h 211"/>
                <a:gd name="T14" fmla="*/ 99 w 326"/>
                <a:gd name="T15" fmla="*/ 15 h 211"/>
                <a:gd name="T16" fmla="*/ 189 w 326"/>
                <a:gd name="T17" fmla="*/ 15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211"/>
                <a:gd name="T29" fmla="*/ 326 w 326"/>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211">
                  <a:moveTo>
                    <a:pt x="189" y="15"/>
                  </a:moveTo>
                  <a:cubicBezTo>
                    <a:pt x="219" y="22"/>
                    <a:pt x="257" y="37"/>
                    <a:pt x="280" y="60"/>
                  </a:cubicBezTo>
                  <a:cubicBezTo>
                    <a:pt x="303" y="83"/>
                    <a:pt x="326" y="128"/>
                    <a:pt x="326" y="151"/>
                  </a:cubicBezTo>
                  <a:cubicBezTo>
                    <a:pt x="326" y="174"/>
                    <a:pt x="310" y="189"/>
                    <a:pt x="280" y="196"/>
                  </a:cubicBezTo>
                  <a:cubicBezTo>
                    <a:pt x="250" y="203"/>
                    <a:pt x="182" y="196"/>
                    <a:pt x="144" y="196"/>
                  </a:cubicBezTo>
                  <a:cubicBezTo>
                    <a:pt x="106" y="196"/>
                    <a:pt x="76" y="211"/>
                    <a:pt x="53" y="196"/>
                  </a:cubicBezTo>
                  <a:cubicBezTo>
                    <a:pt x="30" y="181"/>
                    <a:pt x="0" y="135"/>
                    <a:pt x="8" y="105"/>
                  </a:cubicBezTo>
                  <a:cubicBezTo>
                    <a:pt x="16" y="75"/>
                    <a:pt x="69" y="30"/>
                    <a:pt x="99" y="15"/>
                  </a:cubicBezTo>
                  <a:cubicBezTo>
                    <a:pt x="129" y="0"/>
                    <a:pt x="159" y="8"/>
                    <a:pt x="189" y="15"/>
                  </a:cubicBezTo>
                  <a:close/>
                </a:path>
              </a:pathLst>
            </a:custGeom>
            <a:solidFill>
              <a:srgbClr val="FF99CC"/>
            </a:solidFill>
            <a:ln w="9525">
              <a:solidFill>
                <a:schemeClr val="tx1"/>
              </a:solidFill>
              <a:round/>
              <a:headEnd/>
              <a:tailEnd/>
            </a:ln>
          </p:spPr>
          <p:txBody>
            <a:bodyPr/>
            <a:lstStyle/>
            <a:p>
              <a:pPr algn="ctr" rtl="0"/>
              <a:endParaRPr lang="en-US" sz="2400">
                <a:latin typeface="Helvetica" pitchFamily="34" charset="0"/>
              </a:endParaRPr>
            </a:p>
          </p:txBody>
        </p:sp>
        <p:sp>
          <p:nvSpPr>
            <p:cNvPr id="281630" name="Freeform 69"/>
            <p:cNvSpPr>
              <a:spLocks noChangeAspect="1"/>
            </p:cNvSpPr>
            <p:nvPr/>
          </p:nvSpPr>
          <p:spPr bwMode="auto">
            <a:xfrm>
              <a:off x="3742" y="2296"/>
              <a:ext cx="227" cy="439"/>
            </a:xfrm>
            <a:custGeom>
              <a:avLst/>
              <a:gdLst>
                <a:gd name="T0" fmla="*/ 91 w 227"/>
                <a:gd name="T1" fmla="*/ 15 h 439"/>
                <a:gd name="T2" fmla="*/ 45 w 227"/>
                <a:gd name="T3" fmla="*/ 15 h 439"/>
                <a:gd name="T4" fmla="*/ 0 w 227"/>
                <a:gd name="T5" fmla="*/ 106 h 439"/>
                <a:gd name="T6" fmla="*/ 45 w 227"/>
                <a:gd name="T7" fmla="*/ 197 h 439"/>
                <a:gd name="T8" fmla="*/ 45 w 227"/>
                <a:gd name="T9" fmla="*/ 242 h 439"/>
                <a:gd name="T10" fmla="*/ 0 w 227"/>
                <a:gd name="T11" fmla="*/ 333 h 439"/>
                <a:gd name="T12" fmla="*/ 45 w 227"/>
                <a:gd name="T13" fmla="*/ 424 h 439"/>
                <a:gd name="T14" fmla="*/ 181 w 227"/>
                <a:gd name="T15" fmla="*/ 424 h 439"/>
                <a:gd name="T16" fmla="*/ 227 w 227"/>
                <a:gd name="T17" fmla="*/ 333 h 439"/>
                <a:gd name="T18" fmla="*/ 181 w 227"/>
                <a:gd name="T19" fmla="*/ 242 h 439"/>
                <a:gd name="T20" fmla="*/ 181 w 227"/>
                <a:gd name="T21" fmla="*/ 151 h 439"/>
                <a:gd name="T22" fmla="*/ 181 w 227"/>
                <a:gd name="T23" fmla="*/ 61 h 439"/>
                <a:gd name="T24" fmla="*/ 91 w 227"/>
                <a:gd name="T25" fmla="*/ 15 h 4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7"/>
                <a:gd name="T40" fmla="*/ 0 h 439"/>
                <a:gd name="T41" fmla="*/ 227 w 227"/>
                <a:gd name="T42" fmla="*/ 439 h 4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7" h="439">
                  <a:moveTo>
                    <a:pt x="91" y="15"/>
                  </a:moveTo>
                  <a:cubicBezTo>
                    <a:pt x="68" y="7"/>
                    <a:pt x="60" y="0"/>
                    <a:pt x="45" y="15"/>
                  </a:cubicBezTo>
                  <a:cubicBezTo>
                    <a:pt x="30" y="30"/>
                    <a:pt x="0" y="76"/>
                    <a:pt x="0" y="106"/>
                  </a:cubicBezTo>
                  <a:cubicBezTo>
                    <a:pt x="0" y="136"/>
                    <a:pt x="38" y="174"/>
                    <a:pt x="45" y="197"/>
                  </a:cubicBezTo>
                  <a:cubicBezTo>
                    <a:pt x="52" y="220"/>
                    <a:pt x="52" y="219"/>
                    <a:pt x="45" y="242"/>
                  </a:cubicBezTo>
                  <a:cubicBezTo>
                    <a:pt x="38" y="265"/>
                    <a:pt x="0" y="303"/>
                    <a:pt x="0" y="333"/>
                  </a:cubicBezTo>
                  <a:cubicBezTo>
                    <a:pt x="0" y="363"/>
                    <a:pt x="15" y="409"/>
                    <a:pt x="45" y="424"/>
                  </a:cubicBezTo>
                  <a:cubicBezTo>
                    <a:pt x="75" y="439"/>
                    <a:pt x="151" y="439"/>
                    <a:pt x="181" y="424"/>
                  </a:cubicBezTo>
                  <a:cubicBezTo>
                    <a:pt x="211" y="409"/>
                    <a:pt x="227" y="363"/>
                    <a:pt x="227" y="333"/>
                  </a:cubicBezTo>
                  <a:cubicBezTo>
                    <a:pt x="227" y="303"/>
                    <a:pt x="189" y="272"/>
                    <a:pt x="181" y="242"/>
                  </a:cubicBezTo>
                  <a:cubicBezTo>
                    <a:pt x="173" y="212"/>
                    <a:pt x="181" y="181"/>
                    <a:pt x="181" y="151"/>
                  </a:cubicBezTo>
                  <a:cubicBezTo>
                    <a:pt x="181" y="121"/>
                    <a:pt x="196" y="84"/>
                    <a:pt x="181" y="61"/>
                  </a:cubicBezTo>
                  <a:cubicBezTo>
                    <a:pt x="166" y="38"/>
                    <a:pt x="114" y="23"/>
                    <a:pt x="91" y="15"/>
                  </a:cubicBezTo>
                  <a:close/>
                </a:path>
              </a:pathLst>
            </a:custGeom>
            <a:solidFill>
              <a:srgbClr val="FF99CC"/>
            </a:solidFill>
            <a:ln w="9525">
              <a:solidFill>
                <a:schemeClr val="tx1"/>
              </a:solidFill>
              <a:round/>
              <a:headEnd/>
              <a:tailEnd/>
            </a:ln>
          </p:spPr>
          <p:txBody>
            <a:bodyPr/>
            <a:lstStyle/>
            <a:p>
              <a:pPr algn="ctr" rtl="0"/>
              <a:endParaRPr lang="en-US" sz="2400">
                <a:latin typeface="Helvetica" pitchFamily="34" charset="0"/>
              </a:endParaRPr>
            </a:p>
          </p:txBody>
        </p:sp>
        <p:sp>
          <p:nvSpPr>
            <p:cNvPr id="281631" name="Freeform 72"/>
            <p:cNvSpPr>
              <a:spLocks noChangeAspect="1"/>
            </p:cNvSpPr>
            <p:nvPr/>
          </p:nvSpPr>
          <p:spPr bwMode="auto">
            <a:xfrm>
              <a:off x="3969" y="2463"/>
              <a:ext cx="226" cy="453"/>
            </a:xfrm>
            <a:custGeom>
              <a:avLst/>
              <a:gdLst>
                <a:gd name="T0" fmla="*/ 90 w 226"/>
                <a:gd name="T1" fmla="*/ 15 h 453"/>
                <a:gd name="T2" fmla="*/ 45 w 226"/>
                <a:gd name="T3" fmla="*/ 15 h 453"/>
                <a:gd name="T4" fmla="*/ 0 w 226"/>
                <a:gd name="T5" fmla="*/ 60 h 453"/>
                <a:gd name="T6" fmla="*/ 45 w 226"/>
                <a:gd name="T7" fmla="*/ 151 h 453"/>
                <a:gd name="T8" fmla="*/ 45 w 226"/>
                <a:gd name="T9" fmla="*/ 241 h 453"/>
                <a:gd name="T10" fmla="*/ 0 w 226"/>
                <a:gd name="T11" fmla="*/ 332 h 453"/>
                <a:gd name="T12" fmla="*/ 45 w 226"/>
                <a:gd name="T13" fmla="*/ 423 h 453"/>
                <a:gd name="T14" fmla="*/ 181 w 226"/>
                <a:gd name="T15" fmla="*/ 423 h 453"/>
                <a:gd name="T16" fmla="*/ 226 w 226"/>
                <a:gd name="T17" fmla="*/ 241 h 453"/>
                <a:gd name="T18" fmla="*/ 181 w 226"/>
                <a:gd name="T19" fmla="*/ 105 h 453"/>
                <a:gd name="T20" fmla="*/ 90 w 226"/>
                <a:gd name="T21" fmla="*/ 15 h 4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
                <a:gd name="T34" fmla="*/ 0 h 453"/>
                <a:gd name="T35" fmla="*/ 226 w 226"/>
                <a:gd name="T36" fmla="*/ 453 h 4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 h="453">
                  <a:moveTo>
                    <a:pt x="90" y="15"/>
                  </a:moveTo>
                  <a:cubicBezTo>
                    <a:pt x="67" y="0"/>
                    <a:pt x="60" y="8"/>
                    <a:pt x="45" y="15"/>
                  </a:cubicBezTo>
                  <a:cubicBezTo>
                    <a:pt x="30" y="22"/>
                    <a:pt x="0" y="37"/>
                    <a:pt x="0" y="60"/>
                  </a:cubicBezTo>
                  <a:cubicBezTo>
                    <a:pt x="0" y="83"/>
                    <a:pt x="38" y="121"/>
                    <a:pt x="45" y="151"/>
                  </a:cubicBezTo>
                  <a:cubicBezTo>
                    <a:pt x="52" y="181"/>
                    <a:pt x="52" y="211"/>
                    <a:pt x="45" y="241"/>
                  </a:cubicBezTo>
                  <a:cubicBezTo>
                    <a:pt x="38" y="271"/>
                    <a:pt x="0" y="302"/>
                    <a:pt x="0" y="332"/>
                  </a:cubicBezTo>
                  <a:cubicBezTo>
                    <a:pt x="0" y="362"/>
                    <a:pt x="15" y="408"/>
                    <a:pt x="45" y="423"/>
                  </a:cubicBezTo>
                  <a:cubicBezTo>
                    <a:pt x="75" y="438"/>
                    <a:pt x="151" y="453"/>
                    <a:pt x="181" y="423"/>
                  </a:cubicBezTo>
                  <a:cubicBezTo>
                    <a:pt x="211" y="393"/>
                    <a:pt x="226" y="294"/>
                    <a:pt x="226" y="241"/>
                  </a:cubicBezTo>
                  <a:cubicBezTo>
                    <a:pt x="226" y="188"/>
                    <a:pt x="204" y="142"/>
                    <a:pt x="181" y="105"/>
                  </a:cubicBezTo>
                  <a:cubicBezTo>
                    <a:pt x="158" y="68"/>
                    <a:pt x="113" y="30"/>
                    <a:pt x="90" y="15"/>
                  </a:cubicBezTo>
                  <a:close/>
                </a:path>
              </a:pathLst>
            </a:custGeom>
            <a:solidFill>
              <a:srgbClr val="FF99CC"/>
            </a:solidFill>
            <a:ln w="9525">
              <a:solidFill>
                <a:schemeClr val="tx1"/>
              </a:solidFill>
              <a:round/>
              <a:headEnd/>
              <a:tailEnd/>
            </a:ln>
          </p:spPr>
          <p:txBody>
            <a:bodyPr/>
            <a:lstStyle/>
            <a:p>
              <a:pPr algn="ctr" rtl="0"/>
              <a:endParaRPr lang="en-US" sz="2400">
                <a:latin typeface="Helvetica" pitchFamily="34" charset="0"/>
              </a:endParaRPr>
            </a:p>
          </p:txBody>
        </p:sp>
        <p:sp>
          <p:nvSpPr>
            <p:cNvPr id="281632" name="Freeform 74"/>
            <p:cNvSpPr>
              <a:spLocks noChangeAspect="1"/>
            </p:cNvSpPr>
            <p:nvPr/>
          </p:nvSpPr>
          <p:spPr bwMode="auto">
            <a:xfrm>
              <a:off x="3954" y="2273"/>
              <a:ext cx="302" cy="205"/>
            </a:xfrm>
            <a:custGeom>
              <a:avLst/>
              <a:gdLst>
                <a:gd name="T0" fmla="*/ 105 w 302"/>
                <a:gd name="T1" fmla="*/ 23 h 205"/>
                <a:gd name="T2" fmla="*/ 15 w 302"/>
                <a:gd name="T3" fmla="*/ 23 h 205"/>
                <a:gd name="T4" fmla="*/ 15 w 302"/>
                <a:gd name="T5" fmla="*/ 159 h 205"/>
                <a:gd name="T6" fmla="*/ 105 w 302"/>
                <a:gd name="T7" fmla="*/ 159 h 205"/>
                <a:gd name="T8" fmla="*/ 196 w 302"/>
                <a:gd name="T9" fmla="*/ 205 h 205"/>
                <a:gd name="T10" fmla="*/ 287 w 302"/>
                <a:gd name="T11" fmla="*/ 159 h 205"/>
                <a:gd name="T12" fmla="*/ 287 w 302"/>
                <a:gd name="T13" fmla="*/ 68 h 205"/>
                <a:gd name="T14" fmla="*/ 196 w 302"/>
                <a:gd name="T15" fmla="*/ 23 h 205"/>
                <a:gd name="T16" fmla="*/ 105 w 302"/>
                <a:gd name="T17" fmla="*/ 23 h 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2"/>
                <a:gd name="T28" fmla="*/ 0 h 205"/>
                <a:gd name="T29" fmla="*/ 302 w 302"/>
                <a:gd name="T30" fmla="*/ 205 h 2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2" h="205">
                  <a:moveTo>
                    <a:pt x="105" y="23"/>
                  </a:moveTo>
                  <a:cubicBezTo>
                    <a:pt x="75" y="23"/>
                    <a:pt x="30" y="0"/>
                    <a:pt x="15" y="23"/>
                  </a:cubicBezTo>
                  <a:cubicBezTo>
                    <a:pt x="0" y="46"/>
                    <a:pt x="0" y="136"/>
                    <a:pt x="15" y="159"/>
                  </a:cubicBezTo>
                  <a:cubicBezTo>
                    <a:pt x="30" y="182"/>
                    <a:pt x="75" y="151"/>
                    <a:pt x="105" y="159"/>
                  </a:cubicBezTo>
                  <a:cubicBezTo>
                    <a:pt x="135" y="167"/>
                    <a:pt x="166" y="205"/>
                    <a:pt x="196" y="205"/>
                  </a:cubicBezTo>
                  <a:cubicBezTo>
                    <a:pt x="226" y="205"/>
                    <a:pt x="272" y="182"/>
                    <a:pt x="287" y="159"/>
                  </a:cubicBezTo>
                  <a:cubicBezTo>
                    <a:pt x="302" y="136"/>
                    <a:pt x="302" y="91"/>
                    <a:pt x="287" y="68"/>
                  </a:cubicBezTo>
                  <a:cubicBezTo>
                    <a:pt x="272" y="45"/>
                    <a:pt x="226" y="30"/>
                    <a:pt x="196" y="23"/>
                  </a:cubicBezTo>
                  <a:cubicBezTo>
                    <a:pt x="166" y="16"/>
                    <a:pt x="135" y="23"/>
                    <a:pt x="105" y="23"/>
                  </a:cubicBezTo>
                  <a:close/>
                </a:path>
              </a:pathLst>
            </a:custGeom>
            <a:solidFill>
              <a:srgbClr val="FF99CC"/>
            </a:solidFill>
            <a:ln w="9525">
              <a:solidFill>
                <a:schemeClr val="tx1"/>
              </a:solidFill>
              <a:round/>
              <a:headEnd/>
              <a:tailEnd/>
            </a:ln>
          </p:spPr>
          <p:txBody>
            <a:bodyPr/>
            <a:lstStyle/>
            <a:p>
              <a:pPr algn="ctr" rtl="0"/>
              <a:endParaRPr lang="en-US" sz="2400">
                <a:latin typeface="Helvetica" pitchFamily="34" charset="0"/>
              </a:endParaRPr>
            </a:p>
          </p:txBody>
        </p:sp>
        <p:sp>
          <p:nvSpPr>
            <p:cNvPr id="281633" name="Freeform 76"/>
            <p:cNvSpPr>
              <a:spLocks noChangeAspect="1"/>
            </p:cNvSpPr>
            <p:nvPr/>
          </p:nvSpPr>
          <p:spPr bwMode="auto">
            <a:xfrm>
              <a:off x="3371" y="2515"/>
              <a:ext cx="348" cy="325"/>
            </a:xfrm>
            <a:custGeom>
              <a:avLst/>
              <a:gdLst>
                <a:gd name="T0" fmla="*/ 280 w 348"/>
                <a:gd name="T1" fmla="*/ 189 h 325"/>
                <a:gd name="T2" fmla="*/ 325 w 348"/>
                <a:gd name="T3" fmla="*/ 144 h 325"/>
                <a:gd name="T4" fmla="*/ 325 w 348"/>
                <a:gd name="T5" fmla="*/ 53 h 325"/>
                <a:gd name="T6" fmla="*/ 189 w 348"/>
                <a:gd name="T7" fmla="*/ 8 h 325"/>
                <a:gd name="T8" fmla="*/ 53 w 348"/>
                <a:gd name="T9" fmla="*/ 99 h 325"/>
                <a:gd name="T10" fmla="*/ 8 w 348"/>
                <a:gd name="T11" fmla="*/ 235 h 325"/>
                <a:gd name="T12" fmla="*/ 99 w 348"/>
                <a:gd name="T13" fmla="*/ 325 h 325"/>
                <a:gd name="T14" fmla="*/ 189 w 348"/>
                <a:gd name="T15" fmla="*/ 235 h 325"/>
                <a:gd name="T16" fmla="*/ 280 w 348"/>
                <a:gd name="T17" fmla="*/ 189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325"/>
                <a:gd name="T29" fmla="*/ 348 w 348"/>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325">
                  <a:moveTo>
                    <a:pt x="280" y="189"/>
                  </a:moveTo>
                  <a:cubicBezTo>
                    <a:pt x="303" y="174"/>
                    <a:pt x="318" y="167"/>
                    <a:pt x="325" y="144"/>
                  </a:cubicBezTo>
                  <a:cubicBezTo>
                    <a:pt x="332" y="121"/>
                    <a:pt x="348" y="76"/>
                    <a:pt x="325" y="53"/>
                  </a:cubicBezTo>
                  <a:cubicBezTo>
                    <a:pt x="302" y="30"/>
                    <a:pt x="234" y="0"/>
                    <a:pt x="189" y="8"/>
                  </a:cubicBezTo>
                  <a:cubicBezTo>
                    <a:pt x="144" y="16"/>
                    <a:pt x="83" y="61"/>
                    <a:pt x="53" y="99"/>
                  </a:cubicBezTo>
                  <a:cubicBezTo>
                    <a:pt x="23" y="137"/>
                    <a:pt x="0" y="197"/>
                    <a:pt x="8" y="235"/>
                  </a:cubicBezTo>
                  <a:cubicBezTo>
                    <a:pt x="16" y="273"/>
                    <a:pt x="69" y="325"/>
                    <a:pt x="99" y="325"/>
                  </a:cubicBezTo>
                  <a:cubicBezTo>
                    <a:pt x="129" y="325"/>
                    <a:pt x="159" y="258"/>
                    <a:pt x="189" y="235"/>
                  </a:cubicBezTo>
                  <a:cubicBezTo>
                    <a:pt x="219" y="212"/>
                    <a:pt x="257" y="204"/>
                    <a:pt x="280" y="189"/>
                  </a:cubicBezTo>
                  <a:close/>
                </a:path>
              </a:pathLst>
            </a:custGeom>
            <a:solidFill>
              <a:srgbClr val="FF99CC"/>
            </a:solidFill>
            <a:ln w="9525">
              <a:solidFill>
                <a:schemeClr val="tx1"/>
              </a:solidFill>
              <a:round/>
              <a:headEnd/>
              <a:tailEnd/>
            </a:ln>
          </p:spPr>
          <p:txBody>
            <a:bodyPr/>
            <a:lstStyle/>
            <a:p>
              <a:pPr algn="ctr" rtl="0"/>
              <a:endParaRPr lang="en-US" sz="2400">
                <a:latin typeface="Helvetica" pitchFamily="34" charset="0"/>
              </a:endParaRPr>
            </a:p>
          </p:txBody>
        </p:sp>
        <p:sp>
          <p:nvSpPr>
            <p:cNvPr id="281634" name="Oval 78"/>
            <p:cNvSpPr>
              <a:spLocks noChangeAspect="1" noChangeArrowheads="1"/>
            </p:cNvSpPr>
            <p:nvPr/>
          </p:nvSpPr>
          <p:spPr bwMode="auto">
            <a:xfrm>
              <a:off x="3470" y="2387"/>
              <a:ext cx="90" cy="45"/>
            </a:xfrm>
            <a:prstGeom prst="ellipse">
              <a:avLst/>
            </a:prstGeom>
            <a:solidFill>
              <a:srgbClr val="FF00FF"/>
            </a:solidFill>
            <a:ln w="3175">
              <a:solidFill>
                <a:schemeClr val="tx1"/>
              </a:solidFill>
              <a:round/>
              <a:headEnd/>
              <a:tailEnd/>
            </a:ln>
          </p:spPr>
          <p:txBody>
            <a:bodyPr wrap="none" anchor="ctr"/>
            <a:lstStyle/>
            <a:p>
              <a:pPr algn="ctr" rtl="0"/>
              <a:endParaRPr lang="en-US" sz="2400">
                <a:latin typeface="Helvetica" pitchFamily="34" charset="0"/>
              </a:endParaRPr>
            </a:p>
          </p:txBody>
        </p:sp>
        <p:sp>
          <p:nvSpPr>
            <p:cNvPr id="281635" name="Oval 79"/>
            <p:cNvSpPr>
              <a:spLocks noChangeAspect="1" noChangeArrowheads="1"/>
            </p:cNvSpPr>
            <p:nvPr/>
          </p:nvSpPr>
          <p:spPr bwMode="auto">
            <a:xfrm rot="-2429110">
              <a:off x="3560" y="2568"/>
              <a:ext cx="46" cy="91"/>
            </a:xfrm>
            <a:prstGeom prst="ellipse">
              <a:avLst/>
            </a:prstGeom>
            <a:solidFill>
              <a:srgbClr val="FF00FF"/>
            </a:solidFill>
            <a:ln w="3175">
              <a:solidFill>
                <a:schemeClr val="tx1"/>
              </a:solidFill>
              <a:round/>
              <a:headEnd/>
              <a:tailEnd/>
            </a:ln>
          </p:spPr>
          <p:txBody>
            <a:bodyPr wrap="none" anchor="ctr"/>
            <a:lstStyle/>
            <a:p>
              <a:pPr algn="ctr" rtl="0"/>
              <a:endParaRPr lang="en-US" sz="2400">
                <a:latin typeface="Helvetica" pitchFamily="34" charset="0"/>
              </a:endParaRPr>
            </a:p>
          </p:txBody>
        </p:sp>
        <p:sp>
          <p:nvSpPr>
            <p:cNvPr id="281636" name="Oval 80"/>
            <p:cNvSpPr>
              <a:spLocks noChangeAspect="1" noChangeArrowheads="1"/>
            </p:cNvSpPr>
            <p:nvPr/>
          </p:nvSpPr>
          <p:spPr bwMode="auto">
            <a:xfrm>
              <a:off x="3833" y="2614"/>
              <a:ext cx="90" cy="45"/>
            </a:xfrm>
            <a:prstGeom prst="ellipse">
              <a:avLst/>
            </a:prstGeom>
            <a:solidFill>
              <a:srgbClr val="FF00FF"/>
            </a:solidFill>
            <a:ln w="3175">
              <a:solidFill>
                <a:schemeClr val="tx1"/>
              </a:solidFill>
              <a:round/>
              <a:headEnd/>
              <a:tailEnd/>
            </a:ln>
          </p:spPr>
          <p:txBody>
            <a:bodyPr wrap="none" anchor="ctr"/>
            <a:lstStyle/>
            <a:p>
              <a:pPr algn="ctr" rtl="0"/>
              <a:endParaRPr lang="en-US" sz="2400">
                <a:latin typeface="Helvetica" pitchFamily="34" charset="0"/>
              </a:endParaRPr>
            </a:p>
          </p:txBody>
        </p:sp>
        <p:sp>
          <p:nvSpPr>
            <p:cNvPr id="281637" name="Oval 81"/>
            <p:cNvSpPr>
              <a:spLocks noChangeAspect="1" noChangeArrowheads="1"/>
            </p:cNvSpPr>
            <p:nvPr/>
          </p:nvSpPr>
          <p:spPr bwMode="auto">
            <a:xfrm rot="-3640930">
              <a:off x="3628" y="2818"/>
              <a:ext cx="91" cy="46"/>
            </a:xfrm>
            <a:prstGeom prst="ellipse">
              <a:avLst/>
            </a:prstGeom>
            <a:solidFill>
              <a:srgbClr val="FF00FF"/>
            </a:solidFill>
            <a:ln w="3175">
              <a:solidFill>
                <a:schemeClr val="tx1"/>
              </a:solidFill>
              <a:round/>
              <a:headEnd/>
              <a:tailEnd/>
            </a:ln>
          </p:spPr>
          <p:txBody>
            <a:bodyPr wrap="none" anchor="ctr"/>
            <a:lstStyle/>
            <a:p>
              <a:pPr algn="ctr" rtl="0"/>
              <a:endParaRPr lang="en-US" sz="2400">
                <a:latin typeface="Helvetica" pitchFamily="34" charset="0"/>
              </a:endParaRPr>
            </a:p>
          </p:txBody>
        </p:sp>
        <p:sp>
          <p:nvSpPr>
            <p:cNvPr id="281638" name="Oval 82"/>
            <p:cNvSpPr>
              <a:spLocks noChangeAspect="1" noChangeArrowheads="1"/>
            </p:cNvSpPr>
            <p:nvPr/>
          </p:nvSpPr>
          <p:spPr bwMode="auto">
            <a:xfrm rot="1418307">
              <a:off x="4014" y="2795"/>
              <a:ext cx="91" cy="45"/>
            </a:xfrm>
            <a:prstGeom prst="ellipse">
              <a:avLst/>
            </a:prstGeom>
            <a:solidFill>
              <a:srgbClr val="FF00FF"/>
            </a:solidFill>
            <a:ln w="3175">
              <a:solidFill>
                <a:schemeClr val="tx1"/>
              </a:solidFill>
              <a:round/>
              <a:headEnd/>
              <a:tailEnd/>
            </a:ln>
          </p:spPr>
          <p:txBody>
            <a:bodyPr wrap="none" anchor="ctr"/>
            <a:lstStyle/>
            <a:p>
              <a:pPr algn="ctr" rtl="0"/>
              <a:endParaRPr lang="en-US" sz="2400">
                <a:latin typeface="Helvetica" pitchFamily="34" charset="0"/>
              </a:endParaRPr>
            </a:p>
          </p:txBody>
        </p:sp>
        <p:sp>
          <p:nvSpPr>
            <p:cNvPr id="281639" name="Oval 83"/>
            <p:cNvSpPr>
              <a:spLocks noChangeAspect="1" noChangeArrowheads="1"/>
            </p:cNvSpPr>
            <p:nvPr/>
          </p:nvSpPr>
          <p:spPr bwMode="auto">
            <a:xfrm rot="-1434739">
              <a:off x="3990" y="2320"/>
              <a:ext cx="45" cy="91"/>
            </a:xfrm>
            <a:prstGeom prst="ellipse">
              <a:avLst/>
            </a:prstGeom>
            <a:solidFill>
              <a:srgbClr val="FF00FF"/>
            </a:solidFill>
            <a:ln w="3175">
              <a:solidFill>
                <a:schemeClr val="tx1"/>
              </a:solidFill>
              <a:round/>
              <a:headEnd/>
              <a:tailEnd/>
            </a:ln>
          </p:spPr>
          <p:txBody>
            <a:bodyPr wrap="none" anchor="ctr"/>
            <a:lstStyle/>
            <a:p>
              <a:pPr algn="ctr" rtl="0"/>
              <a:endParaRPr lang="en-US" sz="2400">
                <a:latin typeface="Helvetica" pitchFamily="34" charset="0"/>
              </a:endParaRPr>
            </a:p>
          </p:txBody>
        </p:sp>
      </p:grpSp>
      <p:sp>
        <p:nvSpPr>
          <p:cNvPr id="36967" name="Rectangle 103"/>
          <p:cNvSpPr>
            <a:spLocks noChangeAspect="1" noChangeArrowheads="1"/>
          </p:cNvSpPr>
          <p:nvPr/>
        </p:nvSpPr>
        <p:spPr bwMode="auto">
          <a:xfrm rot="4594039">
            <a:off x="908050" y="1563688"/>
            <a:ext cx="231775" cy="114300"/>
          </a:xfrm>
          <a:prstGeom prst="rect">
            <a:avLst/>
          </a:prstGeom>
          <a:solidFill>
            <a:srgbClr val="339966"/>
          </a:solidFill>
          <a:ln w="9525">
            <a:solidFill>
              <a:srgbClr val="000000"/>
            </a:solidFill>
            <a:miter lim="800000"/>
            <a:headEnd/>
            <a:tailEnd/>
          </a:ln>
        </p:spPr>
        <p:txBody>
          <a:bodyPr wrap="none" anchor="ctr"/>
          <a:lstStyle/>
          <a:p>
            <a:pPr algn="ctr" rtl="0"/>
            <a:endParaRPr lang="en-US" sz="2400">
              <a:latin typeface="Helvetica" pitchFamily="34" charset="0"/>
            </a:endParaRPr>
          </a:p>
        </p:txBody>
      </p:sp>
      <p:sp>
        <p:nvSpPr>
          <p:cNvPr id="36968" name="AutoShape 104"/>
          <p:cNvSpPr>
            <a:spLocks noChangeAspect="1" noChangeArrowheads="1"/>
          </p:cNvSpPr>
          <p:nvPr/>
        </p:nvSpPr>
        <p:spPr bwMode="auto">
          <a:xfrm rot="9994039">
            <a:off x="1016000" y="1719263"/>
            <a:ext cx="119063" cy="241300"/>
          </a:xfrm>
          <a:prstGeom prst="triangle">
            <a:avLst>
              <a:gd name="adj" fmla="val 50000"/>
            </a:avLst>
          </a:prstGeom>
          <a:solidFill>
            <a:srgbClr val="339966"/>
          </a:solidFill>
          <a:ln w="9525">
            <a:solidFill>
              <a:srgbClr val="000000"/>
            </a:solidFill>
            <a:miter lim="800000"/>
            <a:headEnd/>
            <a:tailEnd/>
          </a:ln>
        </p:spPr>
        <p:txBody>
          <a:bodyPr wrap="none" anchor="ctr"/>
          <a:lstStyle/>
          <a:p>
            <a:pPr algn="ctr" rtl="0"/>
            <a:endParaRPr lang="en-US" sz="2400">
              <a:latin typeface="Helvetica" pitchFamily="34" charset="0"/>
            </a:endParaRPr>
          </a:p>
        </p:txBody>
      </p:sp>
      <p:grpSp>
        <p:nvGrpSpPr>
          <p:cNvPr id="7" name="Group 129"/>
          <p:cNvGrpSpPr>
            <a:grpSpLocks/>
          </p:cNvGrpSpPr>
          <p:nvPr/>
        </p:nvGrpSpPr>
        <p:grpSpPr bwMode="auto">
          <a:xfrm>
            <a:off x="3725863" y="2401888"/>
            <a:ext cx="1146175" cy="469900"/>
            <a:chOff x="2438" y="2296"/>
            <a:chExt cx="722" cy="296"/>
          </a:xfrm>
        </p:grpSpPr>
        <p:sp>
          <p:nvSpPr>
            <p:cNvPr id="281643" name="AutoShape 112"/>
            <p:cNvSpPr>
              <a:spLocks noChangeArrowheads="1"/>
            </p:cNvSpPr>
            <p:nvPr/>
          </p:nvSpPr>
          <p:spPr bwMode="auto">
            <a:xfrm rot="-7771033">
              <a:off x="2777" y="1988"/>
              <a:ext cx="75" cy="691"/>
            </a:xfrm>
            <a:prstGeom prst="triangle">
              <a:avLst>
                <a:gd name="adj" fmla="val 50000"/>
              </a:avLst>
            </a:prstGeom>
            <a:gradFill rotWithShape="1">
              <a:gsLst>
                <a:gs pos="0">
                  <a:srgbClr val="FF0000"/>
                </a:gs>
                <a:gs pos="100000">
                  <a:srgbClr val="CC0000">
                    <a:alpha val="60001"/>
                  </a:srgbClr>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rtl="0"/>
              <a:endParaRPr lang="en-US" sz="2400">
                <a:latin typeface="Helvetica" pitchFamily="34" charset="0"/>
              </a:endParaRPr>
            </a:p>
          </p:txBody>
        </p:sp>
        <p:sp>
          <p:nvSpPr>
            <p:cNvPr id="281644" name="Rectangle 113"/>
            <p:cNvSpPr>
              <a:spLocks noChangeArrowheads="1"/>
            </p:cNvSpPr>
            <p:nvPr/>
          </p:nvSpPr>
          <p:spPr bwMode="auto">
            <a:xfrm rot="-7771033">
              <a:off x="2505" y="2388"/>
              <a:ext cx="137" cy="272"/>
            </a:xfrm>
            <a:prstGeom prst="rect">
              <a:avLst/>
            </a:prstGeom>
            <a:solidFill>
              <a:srgbClr val="FF9900"/>
            </a:solidFill>
            <a:ln w="9525">
              <a:solidFill>
                <a:srgbClr val="000000"/>
              </a:solidFill>
              <a:miter lim="800000"/>
              <a:headEnd/>
              <a:tailEnd/>
            </a:ln>
          </p:spPr>
          <p:txBody>
            <a:bodyPr wrap="none" anchor="ctr"/>
            <a:lstStyle/>
            <a:p>
              <a:pPr algn="ctr" rtl="0"/>
              <a:endParaRPr lang="en-US" sz="2400">
                <a:latin typeface="Helvetica" pitchFamily="34" charset="0"/>
              </a:endParaRPr>
            </a:p>
          </p:txBody>
        </p:sp>
      </p:grpSp>
      <p:grpSp>
        <p:nvGrpSpPr>
          <p:cNvPr id="8" name="Group 220"/>
          <p:cNvGrpSpPr>
            <a:grpSpLocks/>
          </p:cNvGrpSpPr>
          <p:nvPr/>
        </p:nvGrpSpPr>
        <p:grpSpPr bwMode="auto">
          <a:xfrm>
            <a:off x="304800" y="4114800"/>
            <a:ext cx="5410200" cy="2579687"/>
            <a:chOff x="1278" y="2625"/>
            <a:chExt cx="3408" cy="1625"/>
          </a:xfrm>
        </p:grpSpPr>
        <p:sp>
          <p:nvSpPr>
            <p:cNvPr id="281646" name="Line 161"/>
            <p:cNvSpPr>
              <a:spLocks noChangeAspect="1" noChangeShapeType="1"/>
            </p:cNvSpPr>
            <p:nvPr/>
          </p:nvSpPr>
          <p:spPr bwMode="auto">
            <a:xfrm>
              <a:off x="2027" y="2747"/>
              <a:ext cx="535" cy="1"/>
            </a:xfrm>
            <a:prstGeom prst="line">
              <a:avLst/>
            </a:prstGeom>
            <a:noFill/>
            <a:ln w="635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1647" name="Text Box 163"/>
            <p:cNvSpPr txBox="1">
              <a:spLocks noChangeAspect="1" noChangeArrowheads="1"/>
            </p:cNvSpPr>
            <p:nvPr/>
          </p:nvSpPr>
          <p:spPr bwMode="auto">
            <a:xfrm>
              <a:off x="1278" y="3924"/>
              <a:ext cx="740"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r" defTabSz="863600">
                <a:defRPr>
                  <a:solidFill>
                    <a:schemeClr val="tx1"/>
                  </a:solidFill>
                  <a:latin typeface="Arial" pitchFamily="34" charset="0"/>
                  <a:cs typeface="Arial" pitchFamily="34" charset="0"/>
                </a:defRPr>
              </a:lvl1pPr>
              <a:lvl2pPr marL="742950" indent="-285750" algn="r" defTabSz="863600">
                <a:defRPr>
                  <a:solidFill>
                    <a:schemeClr val="tx1"/>
                  </a:solidFill>
                  <a:latin typeface="Arial" pitchFamily="34" charset="0"/>
                  <a:cs typeface="Arial" pitchFamily="34" charset="0"/>
                </a:defRPr>
              </a:lvl2pPr>
              <a:lvl3pPr marL="1143000" indent="-228600" algn="r" defTabSz="863600">
                <a:defRPr>
                  <a:solidFill>
                    <a:schemeClr val="tx1"/>
                  </a:solidFill>
                  <a:latin typeface="Arial" pitchFamily="34" charset="0"/>
                  <a:cs typeface="Arial" pitchFamily="34" charset="0"/>
                </a:defRPr>
              </a:lvl3pPr>
              <a:lvl4pPr marL="1600200" indent="-228600" algn="r" defTabSz="863600">
                <a:defRPr>
                  <a:solidFill>
                    <a:schemeClr val="tx1"/>
                  </a:solidFill>
                  <a:latin typeface="Arial" pitchFamily="34" charset="0"/>
                  <a:cs typeface="Arial" pitchFamily="34" charset="0"/>
                </a:defRPr>
              </a:lvl4pPr>
              <a:lvl5pPr marL="2057400" indent="-228600" algn="r" defTabSz="863600">
                <a:defRPr>
                  <a:solidFill>
                    <a:schemeClr val="tx1"/>
                  </a:solidFill>
                  <a:latin typeface="Arial" pitchFamily="34" charset="0"/>
                  <a:cs typeface="Arial" pitchFamily="34" charset="0"/>
                </a:defRPr>
              </a:lvl5pPr>
              <a:lvl6pPr marL="2514600" indent="-228600" algn="r" defTabSz="863600" rtl="1" fontAlgn="base">
                <a:spcBef>
                  <a:spcPct val="0"/>
                </a:spcBef>
                <a:spcAft>
                  <a:spcPct val="0"/>
                </a:spcAft>
                <a:defRPr>
                  <a:solidFill>
                    <a:schemeClr val="tx1"/>
                  </a:solidFill>
                  <a:latin typeface="Arial" pitchFamily="34" charset="0"/>
                  <a:cs typeface="Arial" pitchFamily="34" charset="0"/>
                </a:defRPr>
              </a:lvl6pPr>
              <a:lvl7pPr marL="2971800" indent="-228600" algn="r" defTabSz="863600" rtl="1" fontAlgn="base">
                <a:spcBef>
                  <a:spcPct val="0"/>
                </a:spcBef>
                <a:spcAft>
                  <a:spcPct val="0"/>
                </a:spcAft>
                <a:defRPr>
                  <a:solidFill>
                    <a:schemeClr val="tx1"/>
                  </a:solidFill>
                  <a:latin typeface="Arial" pitchFamily="34" charset="0"/>
                  <a:cs typeface="Arial" pitchFamily="34" charset="0"/>
                </a:defRPr>
              </a:lvl7pPr>
              <a:lvl8pPr marL="3429000" indent="-228600" algn="r" defTabSz="863600" rtl="1" fontAlgn="base">
                <a:spcBef>
                  <a:spcPct val="0"/>
                </a:spcBef>
                <a:spcAft>
                  <a:spcPct val="0"/>
                </a:spcAft>
                <a:defRPr>
                  <a:solidFill>
                    <a:schemeClr val="tx1"/>
                  </a:solidFill>
                  <a:latin typeface="Arial" pitchFamily="34" charset="0"/>
                  <a:cs typeface="Arial" pitchFamily="34" charset="0"/>
                </a:defRPr>
              </a:lvl8pPr>
              <a:lvl9pPr marL="3886200" indent="-228600" algn="r" defTabSz="863600" rtl="1" fontAlgn="base">
                <a:spcBef>
                  <a:spcPct val="0"/>
                </a:spcBef>
                <a:spcAft>
                  <a:spcPct val="0"/>
                </a:spcAft>
                <a:defRPr>
                  <a:solidFill>
                    <a:schemeClr val="tx1"/>
                  </a:solidFill>
                  <a:latin typeface="Arial" pitchFamily="34" charset="0"/>
                  <a:cs typeface="Arial" pitchFamily="34" charset="0"/>
                </a:defRPr>
              </a:lvl9pPr>
            </a:lstStyle>
            <a:p>
              <a:pPr rtl="0"/>
              <a:r>
                <a:rPr lang="en-GB" sz="1400" b="1">
                  <a:latin typeface="Helvetica" pitchFamily="34" charset="0"/>
                </a:rPr>
                <a:t>GROUND STATE</a:t>
              </a:r>
              <a:endParaRPr lang="en-US" sz="1400" b="1" baseline="-25000">
                <a:latin typeface="Helvetica" pitchFamily="34" charset="0"/>
              </a:endParaRPr>
            </a:p>
          </p:txBody>
        </p:sp>
        <p:sp>
          <p:nvSpPr>
            <p:cNvPr id="281648" name="Line 164"/>
            <p:cNvSpPr>
              <a:spLocks noChangeAspect="1" noChangeShapeType="1"/>
            </p:cNvSpPr>
            <p:nvPr/>
          </p:nvSpPr>
          <p:spPr bwMode="auto">
            <a:xfrm flipH="1" flipV="1">
              <a:off x="2137" y="2748"/>
              <a:ext cx="4" cy="1336"/>
            </a:xfrm>
            <a:prstGeom prst="line">
              <a:avLst/>
            </a:prstGeom>
            <a:noFill/>
            <a:ln w="38100">
              <a:solidFill>
                <a:schemeClr val="accent2"/>
              </a:solidFill>
              <a:round/>
              <a:headEnd/>
              <a:tailEnd type="triangle" w="med" len="lg"/>
            </a:ln>
            <a:extLst>
              <a:ext uri="{909E8E84-426E-40DD-AFC4-6F175D3DCCD1}">
                <a14:hiddenFill xmlns="" xmlns:a14="http://schemas.microsoft.com/office/drawing/2010/main">
                  <a:noFill/>
                </a14:hiddenFill>
              </a:ext>
            </a:extLst>
          </p:spPr>
          <p:txBody>
            <a:bodyPr/>
            <a:lstStyle/>
            <a:p>
              <a:endParaRPr lang="en-US"/>
            </a:p>
          </p:txBody>
        </p:sp>
        <p:sp>
          <p:nvSpPr>
            <p:cNvPr id="281649" name="Line 171"/>
            <p:cNvSpPr>
              <a:spLocks noChangeAspect="1" noChangeShapeType="1"/>
            </p:cNvSpPr>
            <p:nvPr/>
          </p:nvSpPr>
          <p:spPr bwMode="auto">
            <a:xfrm flipH="1" flipV="1">
              <a:off x="2470" y="3415"/>
              <a:ext cx="1" cy="669"/>
            </a:xfrm>
            <a:prstGeom prst="line">
              <a:avLst/>
            </a:prstGeom>
            <a:noFill/>
            <a:ln w="38100">
              <a:solidFill>
                <a:srgbClr val="800000"/>
              </a:solidFill>
              <a:round/>
              <a:headEnd/>
              <a:tailEnd type="triangle" w="med" len="lg"/>
            </a:ln>
            <a:extLst>
              <a:ext uri="{909E8E84-426E-40DD-AFC4-6F175D3DCCD1}">
                <a14:hiddenFill xmlns="" xmlns:a14="http://schemas.microsoft.com/office/drawing/2010/main">
                  <a:noFill/>
                </a14:hiddenFill>
              </a:ext>
            </a:extLst>
          </p:spPr>
          <p:txBody>
            <a:bodyPr/>
            <a:lstStyle/>
            <a:p>
              <a:endParaRPr lang="en-US"/>
            </a:p>
          </p:txBody>
        </p:sp>
        <p:sp>
          <p:nvSpPr>
            <p:cNvPr id="281650" name="Line 172"/>
            <p:cNvSpPr>
              <a:spLocks noChangeAspect="1" noChangeShapeType="1"/>
            </p:cNvSpPr>
            <p:nvPr/>
          </p:nvSpPr>
          <p:spPr bwMode="auto">
            <a:xfrm flipH="1" flipV="1">
              <a:off x="2471" y="2745"/>
              <a:ext cx="1" cy="670"/>
            </a:xfrm>
            <a:prstGeom prst="line">
              <a:avLst/>
            </a:prstGeom>
            <a:noFill/>
            <a:ln w="38100">
              <a:solidFill>
                <a:srgbClr val="800000"/>
              </a:solidFill>
              <a:round/>
              <a:headEnd/>
              <a:tailEnd type="triangle" w="med" len="lg"/>
            </a:ln>
            <a:extLst>
              <a:ext uri="{909E8E84-426E-40DD-AFC4-6F175D3DCCD1}">
                <a14:hiddenFill xmlns="" xmlns:a14="http://schemas.microsoft.com/office/drawing/2010/main">
                  <a:noFill/>
                </a14:hiddenFill>
              </a:ext>
            </a:extLst>
          </p:spPr>
          <p:txBody>
            <a:bodyPr/>
            <a:lstStyle/>
            <a:p>
              <a:endParaRPr lang="en-US"/>
            </a:p>
          </p:txBody>
        </p:sp>
        <p:sp>
          <p:nvSpPr>
            <p:cNvPr id="281651" name="Line 176"/>
            <p:cNvSpPr>
              <a:spLocks noChangeAspect="1" noChangeShapeType="1"/>
            </p:cNvSpPr>
            <p:nvPr/>
          </p:nvSpPr>
          <p:spPr bwMode="auto">
            <a:xfrm>
              <a:off x="2027" y="4084"/>
              <a:ext cx="1172" cy="0"/>
            </a:xfrm>
            <a:prstGeom prst="line">
              <a:avLst/>
            </a:prstGeom>
            <a:noFill/>
            <a:ln w="635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1652" name="Text Box 178"/>
            <p:cNvSpPr txBox="1">
              <a:spLocks noChangeAspect="1" noChangeArrowheads="1"/>
            </p:cNvSpPr>
            <p:nvPr/>
          </p:nvSpPr>
          <p:spPr bwMode="auto">
            <a:xfrm>
              <a:off x="1352" y="2625"/>
              <a:ext cx="66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r" defTabSz="863600">
                <a:defRPr>
                  <a:solidFill>
                    <a:schemeClr val="tx1"/>
                  </a:solidFill>
                  <a:latin typeface="Arial" pitchFamily="34" charset="0"/>
                  <a:cs typeface="Arial" pitchFamily="34" charset="0"/>
                </a:defRPr>
              </a:lvl1pPr>
              <a:lvl2pPr marL="742950" indent="-285750" algn="r" defTabSz="863600">
                <a:defRPr>
                  <a:solidFill>
                    <a:schemeClr val="tx1"/>
                  </a:solidFill>
                  <a:latin typeface="Arial" pitchFamily="34" charset="0"/>
                  <a:cs typeface="Arial" pitchFamily="34" charset="0"/>
                </a:defRPr>
              </a:lvl2pPr>
              <a:lvl3pPr marL="1143000" indent="-228600" algn="r" defTabSz="863600">
                <a:defRPr>
                  <a:solidFill>
                    <a:schemeClr val="tx1"/>
                  </a:solidFill>
                  <a:latin typeface="Arial" pitchFamily="34" charset="0"/>
                  <a:cs typeface="Arial" pitchFamily="34" charset="0"/>
                </a:defRPr>
              </a:lvl3pPr>
              <a:lvl4pPr marL="1600200" indent="-228600" algn="r" defTabSz="863600">
                <a:defRPr>
                  <a:solidFill>
                    <a:schemeClr val="tx1"/>
                  </a:solidFill>
                  <a:latin typeface="Arial" pitchFamily="34" charset="0"/>
                  <a:cs typeface="Arial" pitchFamily="34" charset="0"/>
                </a:defRPr>
              </a:lvl4pPr>
              <a:lvl5pPr marL="2057400" indent="-228600" algn="r" defTabSz="863600">
                <a:defRPr>
                  <a:solidFill>
                    <a:schemeClr val="tx1"/>
                  </a:solidFill>
                  <a:latin typeface="Arial" pitchFamily="34" charset="0"/>
                  <a:cs typeface="Arial" pitchFamily="34" charset="0"/>
                </a:defRPr>
              </a:lvl5pPr>
              <a:lvl6pPr marL="2514600" indent="-228600" algn="r" defTabSz="863600" rtl="1" fontAlgn="base">
                <a:spcBef>
                  <a:spcPct val="0"/>
                </a:spcBef>
                <a:spcAft>
                  <a:spcPct val="0"/>
                </a:spcAft>
                <a:defRPr>
                  <a:solidFill>
                    <a:schemeClr val="tx1"/>
                  </a:solidFill>
                  <a:latin typeface="Arial" pitchFamily="34" charset="0"/>
                  <a:cs typeface="Arial" pitchFamily="34" charset="0"/>
                </a:defRPr>
              </a:lvl6pPr>
              <a:lvl7pPr marL="2971800" indent="-228600" algn="r" defTabSz="863600" rtl="1" fontAlgn="base">
                <a:spcBef>
                  <a:spcPct val="0"/>
                </a:spcBef>
                <a:spcAft>
                  <a:spcPct val="0"/>
                </a:spcAft>
                <a:defRPr>
                  <a:solidFill>
                    <a:schemeClr val="tx1"/>
                  </a:solidFill>
                  <a:latin typeface="Arial" pitchFamily="34" charset="0"/>
                  <a:cs typeface="Arial" pitchFamily="34" charset="0"/>
                </a:defRPr>
              </a:lvl7pPr>
              <a:lvl8pPr marL="3429000" indent="-228600" algn="r" defTabSz="863600" rtl="1" fontAlgn="base">
                <a:spcBef>
                  <a:spcPct val="0"/>
                </a:spcBef>
                <a:spcAft>
                  <a:spcPct val="0"/>
                </a:spcAft>
                <a:defRPr>
                  <a:solidFill>
                    <a:schemeClr val="tx1"/>
                  </a:solidFill>
                  <a:latin typeface="Arial" pitchFamily="34" charset="0"/>
                  <a:cs typeface="Arial" pitchFamily="34" charset="0"/>
                </a:defRPr>
              </a:lvl8pPr>
              <a:lvl9pPr marL="3886200" indent="-228600" algn="r" defTabSz="863600" rtl="1" fontAlgn="base">
                <a:spcBef>
                  <a:spcPct val="0"/>
                </a:spcBef>
                <a:spcAft>
                  <a:spcPct val="0"/>
                </a:spcAft>
                <a:defRPr>
                  <a:solidFill>
                    <a:schemeClr val="tx1"/>
                  </a:solidFill>
                  <a:latin typeface="Arial" pitchFamily="34" charset="0"/>
                  <a:cs typeface="Arial" pitchFamily="34" charset="0"/>
                </a:defRPr>
              </a:lvl9pPr>
            </a:lstStyle>
            <a:p>
              <a:pPr rtl="0"/>
              <a:r>
                <a:rPr lang="en-GB" sz="1400" b="1">
                  <a:latin typeface="Helvetica" pitchFamily="34" charset="0"/>
                </a:rPr>
                <a:t>S</a:t>
              </a:r>
              <a:r>
                <a:rPr lang="en-GB" sz="1400" b="1" baseline="-25000">
                  <a:latin typeface="Helvetica" pitchFamily="34" charset="0"/>
                </a:rPr>
                <a:t>0</a:t>
              </a:r>
              <a:endParaRPr lang="en-US" sz="1400" b="1" baseline="-25000">
                <a:latin typeface="Helvetica" pitchFamily="34" charset="0"/>
              </a:endParaRPr>
            </a:p>
          </p:txBody>
        </p:sp>
        <p:sp>
          <p:nvSpPr>
            <p:cNvPr id="281653" name="Line 180"/>
            <p:cNvSpPr>
              <a:spLocks noChangeAspect="1" noChangeShapeType="1"/>
            </p:cNvSpPr>
            <p:nvPr/>
          </p:nvSpPr>
          <p:spPr bwMode="auto">
            <a:xfrm>
              <a:off x="2773" y="3145"/>
              <a:ext cx="535" cy="1"/>
            </a:xfrm>
            <a:prstGeom prst="line">
              <a:avLst/>
            </a:prstGeom>
            <a:noFill/>
            <a:ln w="635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1654" name="Line 181"/>
            <p:cNvSpPr>
              <a:spLocks noChangeAspect="1" noChangeShapeType="1"/>
            </p:cNvSpPr>
            <p:nvPr/>
          </p:nvSpPr>
          <p:spPr bwMode="auto">
            <a:xfrm>
              <a:off x="3424" y="4065"/>
              <a:ext cx="534" cy="1"/>
            </a:xfrm>
            <a:prstGeom prst="line">
              <a:avLst/>
            </a:prstGeom>
            <a:noFill/>
            <a:ln w="63500">
              <a:solidFill>
                <a:srgbClr val="FFCC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1655" name="Text Box 188"/>
            <p:cNvSpPr txBox="1">
              <a:spLocks noChangeAspect="1" noChangeArrowheads="1"/>
            </p:cNvSpPr>
            <p:nvPr/>
          </p:nvSpPr>
          <p:spPr bwMode="auto">
            <a:xfrm>
              <a:off x="4024" y="3890"/>
              <a:ext cx="662"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r" defTabSz="863600">
                <a:defRPr>
                  <a:solidFill>
                    <a:schemeClr val="tx1"/>
                  </a:solidFill>
                  <a:latin typeface="Arial" pitchFamily="34" charset="0"/>
                  <a:cs typeface="Arial" pitchFamily="34" charset="0"/>
                </a:defRPr>
              </a:lvl1pPr>
              <a:lvl2pPr marL="742950" indent="-285750" algn="r" defTabSz="863600">
                <a:defRPr>
                  <a:solidFill>
                    <a:schemeClr val="tx1"/>
                  </a:solidFill>
                  <a:latin typeface="Arial" pitchFamily="34" charset="0"/>
                  <a:cs typeface="Arial" pitchFamily="34" charset="0"/>
                </a:defRPr>
              </a:lvl2pPr>
              <a:lvl3pPr marL="1143000" indent="-228600" algn="r" defTabSz="863600">
                <a:defRPr>
                  <a:solidFill>
                    <a:schemeClr val="tx1"/>
                  </a:solidFill>
                  <a:latin typeface="Arial" pitchFamily="34" charset="0"/>
                  <a:cs typeface="Arial" pitchFamily="34" charset="0"/>
                </a:defRPr>
              </a:lvl3pPr>
              <a:lvl4pPr marL="1600200" indent="-228600" algn="r" defTabSz="863600">
                <a:defRPr>
                  <a:solidFill>
                    <a:schemeClr val="tx1"/>
                  </a:solidFill>
                  <a:latin typeface="Arial" pitchFamily="34" charset="0"/>
                  <a:cs typeface="Arial" pitchFamily="34" charset="0"/>
                </a:defRPr>
              </a:lvl4pPr>
              <a:lvl5pPr marL="2057400" indent="-228600" algn="r" defTabSz="863600">
                <a:defRPr>
                  <a:solidFill>
                    <a:schemeClr val="tx1"/>
                  </a:solidFill>
                  <a:latin typeface="Arial" pitchFamily="34" charset="0"/>
                  <a:cs typeface="Arial" pitchFamily="34" charset="0"/>
                </a:defRPr>
              </a:lvl5pPr>
              <a:lvl6pPr marL="2514600" indent="-228600" algn="r" defTabSz="863600" rtl="1" fontAlgn="base">
                <a:spcBef>
                  <a:spcPct val="0"/>
                </a:spcBef>
                <a:spcAft>
                  <a:spcPct val="0"/>
                </a:spcAft>
                <a:defRPr>
                  <a:solidFill>
                    <a:schemeClr val="tx1"/>
                  </a:solidFill>
                  <a:latin typeface="Arial" pitchFamily="34" charset="0"/>
                  <a:cs typeface="Arial" pitchFamily="34" charset="0"/>
                </a:defRPr>
              </a:lvl6pPr>
              <a:lvl7pPr marL="2971800" indent="-228600" algn="r" defTabSz="863600" rtl="1" fontAlgn="base">
                <a:spcBef>
                  <a:spcPct val="0"/>
                </a:spcBef>
                <a:spcAft>
                  <a:spcPct val="0"/>
                </a:spcAft>
                <a:defRPr>
                  <a:solidFill>
                    <a:schemeClr val="tx1"/>
                  </a:solidFill>
                  <a:latin typeface="Arial" pitchFamily="34" charset="0"/>
                  <a:cs typeface="Arial" pitchFamily="34" charset="0"/>
                </a:defRPr>
              </a:lvl7pPr>
              <a:lvl8pPr marL="3429000" indent="-228600" algn="r" defTabSz="863600" rtl="1" fontAlgn="base">
                <a:spcBef>
                  <a:spcPct val="0"/>
                </a:spcBef>
                <a:spcAft>
                  <a:spcPct val="0"/>
                </a:spcAft>
                <a:defRPr>
                  <a:solidFill>
                    <a:schemeClr val="tx1"/>
                  </a:solidFill>
                  <a:latin typeface="Arial" pitchFamily="34" charset="0"/>
                  <a:cs typeface="Arial" pitchFamily="34" charset="0"/>
                </a:defRPr>
              </a:lvl8pPr>
              <a:lvl9pPr marL="3886200" indent="-228600" algn="r" defTabSz="863600" rtl="1" fontAlgn="base">
                <a:spcBef>
                  <a:spcPct val="0"/>
                </a:spcBef>
                <a:spcAft>
                  <a:spcPct val="0"/>
                </a:spcAft>
                <a:defRPr>
                  <a:solidFill>
                    <a:schemeClr val="tx1"/>
                  </a:solidFill>
                  <a:latin typeface="Arial" pitchFamily="34" charset="0"/>
                  <a:cs typeface="Arial" pitchFamily="34" charset="0"/>
                </a:defRPr>
              </a:lvl9pPr>
            </a:lstStyle>
            <a:p>
              <a:pPr algn="l" rtl="0"/>
              <a:r>
                <a:rPr lang="en-GB" sz="1400" b="1">
                  <a:latin typeface="Helvetica" pitchFamily="34" charset="0"/>
                </a:rPr>
                <a:t>GROUND STATE O</a:t>
              </a:r>
              <a:r>
                <a:rPr lang="en-GB" sz="1400" b="1" baseline="-25000">
                  <a:latin typeface="Helvetica" pitchFamily="34" charset="0"/>
                </a:rPr>
                <a:t>2</a:t>
              </a:r>
              <a:endParaRPr lang="en-US" sz="1400" b="1" baseline="-25000">
                <a:latin typeface="Helvetica" pitchFamily="34" charset="0"/>
              </a:endParaRPr>
            </a:p>
          </p:txBody>
        </p:sp>
        <p:pic>
          <p:nvPicPr>
            <p:cNvPr id="281656" name="Picture 211" descr="untitle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04" y="3177"/>
              <a:ext cx="556" cy="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1657" name="Line 183"/>
            <p:cNvSpPr>
              <a:spLocks noChangeAspect="1" noChangeShapeType="1"/>
            </p:cNvSpPr>
            <p:nvPr/>
          </p:nvSpPr>
          <p:spPr bwMode="auto">
            <a:xfrm>
              <a:off x="3424" y="3348"/>
              <a:ext cx="535" cy="1"/>
            </a:xfrm>
            <a:prstGeom prst="line">
              <a:avLst/>
            </a:prstGeom>
            <a:noFill/>
            <a:ln w="63500">
              <a:solidFill>
                <a:srgbClr val="FFCC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1658" name="Text Box 212"/>
            <p:cNvSpPr txBox="1">
              <a:spLocks noChangeAspect="1" noChangeArrowheads="1"/>
            </p:cNvSpPr>
            <p:nvPr/>
          </p:nvSpPr>
          <p:spPr bwMode="auto">
            <a:xfrm>
              <a:off x="2146" y="3057"/>
              <a:ext cx="66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r" defTabSz="863600">
                <a:defRPr>
                  <a:solidFill>
                    <a:schemeClr val="tx1"/>
                  </a:solidFill>
                  <a:latin typeface="Arial" pitchFamily="34" charset="0"/>
                  <a:cs typeface="Arial" pitchFamily="34" charset="0"/>
                </a:defRPr>
              </a:lvl1pPr>
              <a:lvl2pPr marL="742950" indent="-285750" algn="r" defTabSz="863600">
                <a:defRPr>
                  <a:solidFill>
                    <a:schemeClr val="tx1"/>
                  </a:solidFill>
                  <a:latin typeface="Arial" pitchFamily="34" charset="0"/>
                  <a:cs typeface="Arial" pitchFamily="34" charset="0"/>
                </a:defRPr>
              </a:lvl2pPr>
              <a:lvl3pPr marL="1143000" indent="-228600" algn="r" defTabSz="863600">
                <a:defRPr>
                  <a:solidFill>
                    <a:schemeClr val="tx1"/>
                  </a:solidFill>
                  <a:latin typeface="Arial" pitchFamily="34" charset="0"/>
                  <a:cs typeface="Arial" pitchFamily="34" charset="0"/>
                </a:defRPr>
              </a:lvl3pPr>
              <a:lvl4pPr marL="1600200" indent="-228600" algn="r" defTabSz="863600">
                <a:defRPr>
                  <a:solidFill>
                    <a:schemeClr val="tx1"/>
                  </a:solidFill>
                  <a:latin typeface="Arial" pitchFamily="34" charset="0"/>
                  <a:cs typeface="Arial" pitchFamily="34" charset="0"/>
                </a:defRPr>
              </a:lvl4pPr>
              <a:lvl5pPr marL="2057400" indent="-228600" algn="r" defTabSz="863600">
                <a:defRPr>
                  <a:solidFill>
                    <a:schemeClr val="tx1"/>
                  </a:solidFill>
                  <a:latin typeface="Arial" pitchFamily="34" charset="0"/>
                  <a:cs typeface="Arial" pitchFamily="34" charset="0"/>
                </a:defRPr>
              </a:lvl5pPr>
              <a:lvl6pPr marL="2514600" indent="-228600" algn="r" defTabSz="863600" rtl="1" fontAlgn="base">
                <a:spcBef>
                  <a:spcPct val="0"/>
                </a:spcBef>
                <a:spcAft>
                  <a:spcPct val="0"/>
                </a:spcAft>
                <a:defRPr>
                  <a:solidFill>
                    <a:schemeClr val="tx1"/>
                  </a:solidFill>
                  <a:latin typeface="Arial" pitchFamily="34" charset="0"/>
                  <a:cs typeface="Arial" pitchFamily="34" charset="0"/>
                </a:defRPr>
              </a:lvl6pPr>
              <a:lvl7pPr marL="2971800" indent="-228600" algn="r" defTabSz="863600" rtl="1" fontAlgn="base">
                <a:spcBef>
                  <a:spcPct val="0"/>
                </a:spcBef>
                <a:spcAft>
                  <a:spcPct val="0"/>
                </a:spcAft>
                <a:defRPr>
                  <a:solidFill>
                    <a:schemeClr val="tx1"/>
                  </a:solidFill>
                  <a:latin typeface="Arial" pitchFamily="34" charset="0"/>
                  <a:cs typeface="Arial" pitchFamily="34" charset="0"/>
                </a:defRPr>
              </a:lvl7pPr>
              <a:lvl8pPr marL="3429000" indent="-228600" algn="r" defTabSz="863600" rtl="1" fontAlgn="base">
                <a:spcBef>
                  <a:spcPct val="0"/>
                </a:spcBef>
                <a:spcAft>
                  <a:spcPct val="0"/>
                </a:spcAft>
                <a:defRPr>
                  <a:solidFill>
                    <a:schemeClr val="tx1"/>
                  </a:solidFill>
                  <a:latin typeface="Arial" pitchFamily="34" charset="0"/>
                  <a:cs typeface="Arial" pitchFamily="34" charset="0"/>
                </a:defRPr>
              </a:lvl8pPr>
              <a:lvl9pPr marL="3886200" indent="-228600" algn="r" defTabSz="863600" rtl="1" fontAlgn="base">
                <a:spcBef>
                  <a:spcPct val="0"/>
                </a:spcBef>
                <a:spcAft>
                  <a:spcPct val="0"/>
                </a:spcAft>
                <a:defRPr>
                  <a:solidFill>
                    <a:schemeClr val="tx1"/>
                  </a:solidFill>
                  <a:latin typeface="Arial" pitchFamily="34" charset="0"/>
                  <a:cs typeface="Arial" pitchFamily="34" charset="0"/>
                </a:defRPr>
              </a:lvl9pPr>
            </a:lstStyle>
            <a:p>
              <a:pPr rtl="0"/>
              <a:r>
                <a:rPr lang="en-GB" sz="1400" b="1">
                  <a:latin typeface="Helvetica" pitchFamily="34" charset="0"/>
                </a:rPr>
                <a:t>T</a:t>
              </a:r>
              <a:r>
                <a:rPr lang="en-GB" sz="1400" b="1" baseline="-25000">
                  <a:latin typeface="Helvetica" pitchFamily="34" charset="0"/>
                </a:rPr>
                <a:t>1</a:t>
              </a:r>
              <a:endParaRPr lang="en-US" sz="1400" b="1" baseline="-25000">
                <a:latin typeface="Helvetica" pitchFamily="34" charset="0"/>
              </a:endParaRPr>
            </a:p>
          </p:txBody>
        </p:sp>
        <p:sp>
          <p:nvSpPr>
            <p:cNvPr id="281659" name="Line 213"/>
            <p:cNvSpPr>
              <a:spLocks noChangeShapeType="1"/>
            </p:cNvSpPr>
            <p:nvPr/>
          </p:nvSpPr>
          <p:spPr bwMode="auto">
            <a:xfrm>
              <a:off x="2587" y="2798"/>
              <a:ext cx="503" cy="311"/>
            </a:xfrm>
            <a:prstGeom prst="line">
              <a:avLst/>
            </a:prstGeom>
            <a:noFill/>
            <a:ln w="38100">
              <a:solidFill>
                <a:schemeClr val="tx1"/>
              </a:solidFill>
              <a:round/>
              <a:headEnd/>
              <a:tailEnd type="triangle" w="med" len="lg"/>
            </a:ln>
            <a:extLst>
              <a:ext uri="{909E8E84-426E-40DD-AFC4-6F175D3DCCD1}">
                <a14:hiddenFill xmlns="" xmlns:a14="http://schemas.microsoft.com/office/drawing/2010/main">
                  <a:noFill/>
                </a14:hiddenFill>
              </a:ext>
            </a:extLst>
          </p:spPr>
          <p:txBody>
            <a:bodyPr/>
            <a:lstStyle/>
            <a:p>
              <a:endParaRPr lang="en-US"/>
            </a:p>
          </p:txBody>
        </p:sp>
        <p:sp>
          <p:nvSpPr>
            <p:cNvPr id="281660" name="AutoShape 217"/>
            <p:cNvSpPr>
              <a:spLocks noChangeArrowheads="1"/>
            </p:cNvSpPr>
            <p:nvPr/>
          </p:nvSpPr>
          <p:spPr bwMode="auto">
            <a:xfrm>
              <a:off x="4014" y="3107"/>
              <a:ext cx="454" cy="442"/>
            </a:xfrm>
            <a:prstGeom prst="star16">
              <a:avLst>
                <a:gd name="adj" fmla="val 37500"/>
              </a:avLst>
            </a:prstGeom>
            <a:solidFill>
              <a:srgbClr val="FFFF00"/>
            </a:solidFill>
            <a:ln w="9525">
              <a:solidFill>
                <a:schemeClr val="tx1"/>
              </a:solidFill>
              <a:miter lim="800000"/>
              <a:headEnd/>
              <a:tailEnd/>
            </a:ln>
          </p:spPr>
          <p:txBody>
            <a:bodyPr wrap="none" anchor="ctr"/>
            <a:lstStyle/>
            <a:p>
              <a:pPr algn="ctr" rtl="0"/>
              <a:r>
                <a:rPr lang="en-GB" baseline="30000">
                  <a:latin typeface="Helvetica" pitchFamily="34" charset="0"/>
                </a:rPr>
                <a:t>1</a:t>
              </a:r>
              <a:r>
                <a:rPr lang="en-GB">
                  <a:latin typeface="Helvetica" pitchFamily="34" charset="0"/>
                </a:rPr>
                <a:t>O</a:t>
              </a:r>
              <a:r>
                <a:rPr lang="en-GB" baseline="-25000">
                  <a:latin typeface="Helvetica" pitchFamily="34" charset="0"/>
                </a:rPr>
                <a:t>2</a:t>
              </a:r>
            </a:p>
          </p:txBody>
        </p:sp>
      </p:grpSp>
      <p:grpSp>
        <p:nvGrpSpPr>
          <p:cNvPr id="9" name="Group 230"/>
          <p:cNvGrpSpPr>
            <a:grpSpLocks/>
          </p:cNvGrpSpPr>
          <p:nvPr/>
        </p:nvGrpSpPr>
        <p:grpSpPr bwMode="auto">
          <a:xfrm>
            <a:off x="6172200" y="3962400"/>
            <a:ext cx="2493963" cy="2492375"/>
            <a:chOff x="4189" y="2561"/>
            <a:chExt cx="1571" cy="1570"/>
          </a:xfrm>
        </p:grpSpPr>
        <p:graphicFrame>
          <p:nvGraphicFramePr>
            <p:cNvPr id="4" name="Diagram 3"/>
            <p:cNvGraphicFramePr/>
            <p:nvPr/>
          </p:nvGraphicFramePr>
          <p:xfrm>
            <a:off x="4189" y="2561"/>
            <a:ext cx="1571" cy="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1670" name="Text Box 229"/>
            <p:cNvSpPr txBox="1">
              <a:spLocks noChangeArrowheads="1"/>
            </p:cNvSpPr>
            <p:nvPr/>
          </p:nvSpPr>
          <p:spPr bwMode="auto">
            <a:xfrm>
              <a:off x="4815" y="3233"/>
              <a:ext cx="371"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r">
                <a:defRPr>
                  <a:solidFill>
                    <a:schemeClr val="tx1"/>
                  </a:solidFill>
                  <a:latin typeface="Arial" pitchFamily="34" charset="0"/>
                  <a:cs typeface="Arial" pitchFamily="34" charset="0"/>
                </a:defRPr>
              </a:lvl1pPr>
              <a:lvl2pPr marL="742950" indent="-285750" algn="r">
                <a:defRPr>
                  <a:solidFill>
                    <a:schemeClr val="tx1"/>
                  </a:solidFill>
                  <a:latin typeface="Arial" pitchFamily="34" charset="0"/>
                  <a:cs typeface="Arial" pitchFamily="34" charset="0"/>
                </a:defRPr>
              </a:lvl2pPr>
              <a:lvl3pPr marL="1143000" indent="-228600" algn="r">
                <a:defRPr>
                  <a:solidFill>
                    <a:schemeClr val="tx1"/>
                  </a:solidFill>
                  <a:latin typeface="Arial" pitchFamily="34" charset="0"/>
                  <a:cs typeface="Arial" pitchFamily="34" charset="0"/>
                </a:defRPr>
              </a:lvl3pPr>
              <a:lvl4pPr marL="1600200" indent="-228600" algn="r">
                <a:defRPr>
                  <a:solidFill>
                    <a:schemeClr val="tx1"/>
                  </a:solidFill>
                  <a:latin typeface="Arial" pitchFamily="34" charset="0"/>
                  <a:cs typeface="Arial" pitchFamily="34" charset="0"/>
                </a:defRPr>
              </a:lvl4pPr>
              <a:lvl5pPr marL="2057400" indent="-228600" algn="r">
                <a:defRPr>
                  <a:solidFill>
                    <a:schemeClr val="tx1"/>
                  </a:solidFill>
                  <a:latin typeface="Arial" pitchFamily="34" charset="0"/>
                  <a:cs typeface="Arial" pitchFamily="34" charset="0"/>
                </a:defRPr>
              </a:lvl5pPr>
              <a:lvl6pPr marL="2514600" indent="-228600" algn="r" rtl="1" fontAlgn="base">
                <a:spcBef>
                  <a:spcPct val="0"/>
                </a:spcBef>
                <a:spcAft>
                  <a:spcPct val="0"/>
                </a:spcAft>
                <a:defRPr>
                  <a:solidFill>
                    <a:schemeClr val="tx1"/>
                  </a:solidFill>
                  <a:latin typeface="Arial" pitchFamily="34" charset="0"/>
                  <a:cs typeface="Arial" pitchFamily="34" charset="0"/>
                </a:defRPr>
              </a:lvl6pPr>
              <a:lvl7pPr marL="2971800" indent="-228600" algn="r" rtl="1" fontAlgn="base">
                <a:spcBef>
                  <a:spcPct val="0"/>
                </a:spcBef>
                <a:spcAft>
                  <a:spcPct val="0"/>
                </a:spcAft>
                <a:defRPr>
                  <a:solidFill>
                    <a:schemeClr val="tx1"/>
                  </a:solidFill>
                  <a:latin typeface="Arial" pitchFamily="34" charset="0"/>
                  <a:cs typeface="Arial" pitchFamily="34" charset="0"/>
                </a:defRPr>
              </a:lvl7pPr>
              <a:lvl8pPr marL="3429000" indent="-228600" algn="r" rtl="1" fontAlgn="base">
                <a:spcBef>
                  <a:spcPct val="0"/>
                </a:spcBef>
                <a:spcAft>
                  <a:spcPct val="0"/>
                </a:spcAft>
                <a:defRPr>
                  <a:solidFill>
                    <a:schemeClr val="tx1"/>
                  </a:solidFill>
                  <a:latin typeface="Arial" pitchFamily="34" charset="0"/>
                  <a:cs typeface="Arial" pitchFamily="34" charset="0"/>
                </a:defRPr>
              </a:lvl8pPr>
              <a:lvl9pPr marL="3886200" indent="-228600" algn="r" rtl="1" fontAlgn="base">
                <a:spcBef>
                  <a:spcPct val="0"/>
                </a:spcBef>
                <a:spcAft>
                  <a:spcPct val="0"/>
                </a:spcAft>
                <a:defRPr>
                  <a:solidFill>
                    <a:schemeClr val="tx1"/>
                  </a:solidFill>
                  <a:latin typeface="Arial" pitchFamily="34" charset="0"/>
                  <a:cs typeface="Arial" pitchFamily="34" charset="0"/>
                </a:defRPr>
              </a:lvl9pPr>
            </a:lstStyle>
            <a:p>
              <a:pPr algn="ctr" rtl="0"/>
              <a:r>
                <a:rPr lang="en-GB" sz="1600" b="1" dirty="0">
                  <a:latin typeface="Helvetica" pitchFamily="34" charset="0"/>
                </a:rPr>
                <a:t>PDT</a:t>
              </a:r>
            </a:p>
          </p:txBody>
        </p:sp>
      </p:grpSp>
      <p:sp>
        <p:nvSpPr>
          <p:cNvPr id="67"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
        <p:nvSpPr>
          <p:cNvPr id="68" name="TextBox 6"/>
          <p:cNvSpPr txBox="1"/>
          <p:nvPr/>
        </p:nvSpPr>
        <p:spPr>
          <a:xfrm>
            <a:off x="762000" y="228600"/>
            <a:ext cx="3603422" cy="584775"/>
          </a:xfrm>
          <a:prstGeom prst="rect">
            <a:avLst/>
          </a:prstGeom>
          <a:solidFill>
            <a:schemeClr val="bg1"/>
          </a:solidFill>
        </p:spPr>
        <p:txBody>
          <a:bodyPr wrap="none" rtlCol="0">
            <a:spAutoFit/>
          </a:bodyPr>
          <a:lstStyle/>
          <a:p>
            <a:r>
              <a:rPr lang="en-US" sz="3200" b="1" dirty="0" smtClean="0">
                <a:solidFill>
                  <a:srgbClr val="FF0000"/>
                </a:solidFill>
                <a:latin typeface="Times New Roman" pitchFamily="18" charset="0"/>
                <a:cs typeface="Times New Roman" pitchFamily="18" charset="0"/>
              </a:rPr>
              <a:t>Procedure of PDT:-</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291314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9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9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966"/>
                                        </p:tgtEl>
                                        <p:attrNameLst>
                                          <p:attrName>style.visibility</p:attrName>
                                        </p:attrNameLst>
                                      </p:cBhvr>
                                      <p:to>
                                        <p:strVal val="visible"/>
                                      </p:to>
                                    </p:set>
                                  </p:childTnLst>
                                </p:cTn>
                              </p:par>
                            </p:childTnLst>
                          </p:cTn>
                        </p:par>
                        <p:par>
                          <p:cTn id="13" fill="hold" nodeType="afterGroup">
                            <p:stCondLst>
                              <p:cond delay="0"/>
                            </p:stCondLst>
                            <p:childTnLst>
                              <p:par>
                                <p:cTn id="14" presetID="22" presetClass="exit" presetSubtype="8" fill="hold" grpId="0" nodeType="afterEffect">
                                  <p:stCondLst>
                                    <p:cond delay="0"/>
                                  </p:stCondLst>
                                  <p:childTnLst>
                                    <p:animEffect transition="out" filter="wipe(left)">
                                      <p:cBhvr>
                                        <p:cTn id="15" dur="1000"/>
                                        <p:tgtEl>
                                          <p:spTgt spid="36981"/>
                                        </p:tgtEl>
                                      </p:cBhvr>
                                    </p:animEffect>
                                    <p:set>
                                      <p:cBhvr>
                                        <p:cTn id="16" dur="1" fill="hold">
                                          <p:stCondLst>
                                            <p:cond delay="999"/>
                                          </p:stCondLst>
                                        </p:cTn>
                                        <p:tgtEl>
                                          <p:spTgt spid="36981"/>
                                        </p:tgtEl>
                                        <p:attrNameLst>
                                          <p:attrName>style.visibility</p:attrName>
                                        </p:attrNameLst>
                                      </p:cBhvr>
                                      <p:to>
                                        <p:strVal val="hidden"/>
                                      </p:to>
                                    </p:set>
                                  </p:childTnLst>
                                </p:cTn>
                              </p:par>
                              <p:par>
                                <p:cTn id="17" presetID="49" presetClass="path" presetSubtype="0" decel="50000" fill="hold" nodeType="withEffect">
                                  <p:stCondLst>
                                    <p:cond delay="0"/>
                                  </p:stCondLst>
                                  <p:childTnLst>
                                    <p:animMotion origin="layout" path="M -2.5E-6 -1.85185E-6 L 0.00573 0.02639 " pathEditMode="relative" rAng="0" ptsTypes="AA">
                                      <p:cBhvr>
                                        <p:cTn id="18" dur="1000" fill="hold"/>
                                        <p:tgtEl>
                                          <p:spTgt spid="2"/>
                                        </p:tgtEl>
                                        <p:attrNameLst>
                                          <p:attrName>ppt_x</p:attrName>
                                          <p:attrName>ppt_y</p:attrName>
                                        </p:attrNameLst>
                                      </p:cBhvr>
                                      <p:rCtr x="278" y="1319"/>
                                    </p:animMotion>
                                  </p:childTnLst>
                                </p:cTn>
                              </p:par>
                            </p:childTnLst>
                          </p:cTn>
                        </p:par>
                        <p:par>
                          <p:cTn id="19" fill="hold" nodeType="afterGroup">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6949"/>
                                        </p:tgtEl>
                                        <p:attrNameLst>
                                          <p:attrName>style.visibility</p:attrName>
                                        </p:attrNameLst>
                                      </p:cBhvr>
                                      <p:to>
                                        <p:strVal val="visible"/>
                                      </p:to>
                                    </p:set>
                                    <p:animEffect transition="in" filter="fade">
                                      <p:cBhvr>
                                        <p:cTn id="22" dur="1000"/>
                                        <p:tgtEl>
                                          <p:spTgt spid="36949"/>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childTnLst>
                                </p:cTn>
                              </p:par>
                            </p:childTnLst>
                          </p:cTn>
                        </p:par>
                        <p:par>
                          <p:cTn id="31" fill="hold" nodeType="afterGroup">
                            <p:stCondLst>
                              <p:cond delay="1000"/>
                            </p:stCondLst>
                            <p:childTnLst>
                              <p:par>
                                <p:cTn id="32" presetID="6" presetClass="emph" presetSubtype="0" fill="hold" nodeType="afterEffect">
                                  <p:stCondLst>
                                    <p:cond delay="0"/>
                                  </p:stCondLst>
                                  <p:childTnLst>
                                    <p:animScale>
                                      <p:cBhvr>
                                        <p:cTn id="33" dur="1000" fill="hold"/>
                                        <p:tgtEl>
                                          <p:spTgt spid="3"/>
                                        </p:tgtEl>
                                      </p:cBhvr>
                                      <p:by x="1000" y="1000"/>
                                    </p:animScale>
                                  </p:childTnLst>
                                </p:cTn>
                              </p:par>
                            </p:childTnLst>
                          </p:cTn>
                        </p:par>
                        <p:par>
                          <p:cTn id="34" fill="hold" nodeType="afterGroup">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36980"/>
                                        </p:tgtEl>
                                        <p:attrNameLst>
                                          <p:attrName>style.visibility</p:attrName>
                                        </p:attrNameLst>
                                      </p:cBhvr>
                                      <p:to>
                                        <p:strVal val="visible"/>
                                      </p:to>
                                    </p:set>
                                    <p:animEffect transition="in" filter="fade">
                                      <p:cBhvr>
                                        <p:cTn id="37" dur="1000"/>
                                        <p:tgtEl>
                                          <p:spTgt spid="369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80" grpId="0" animBg="1"/>
      <p:bldP spid="36949" grpId="0" animBg="1"/>
      <p:bldP spid="36966" grpId="0" animBg="1"/>
      <p:bldP spid="36981" grpId="0" animBg="1"/>
      <p:bldP spid="36967" grpId="0" animBg="1"/>
      <p:bldP spid="369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Text Box 4"/>
          <p:cNvSpPr txBox="1">
            <a:spLocks noChangeArrowheads="1"/>
          </p:cNvSpPr>
          <p:nvPr/>
        </p:nvSpPr>
        <p:spPr bwMode="auto">
          <a:xfrm>
            <a:off x="250825" y="342900"/>
            <a:ext cx="8077200" cy="342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lgn="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cs typeface="Arial" pitchFamily="34" charset="0"/>
              </a:defRPr>
            </a:lvl1pPr>
            <a:lvl2pPr marL="431800" indent="-215900" algn="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cs typeface="Arial" pitchFamily="34" charset="0"/>
              </a:defRPr>
            </a:lvl2pPr>
            <a:lvl3pPr marL="647700" indent="-215900" algn="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cs typeface="Arial" pitchFamily="34" charset="0"/>
              </a:defRPr>
            </a:lvl3pPr>
            <a:lvl4pPr marL="863600" indent="-215900" algn="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cs typeface="Arial" pitchFamily="34" charset="0"/>
              </a:defRPr>
            </a:lvl4pPr>
            <a:lvl5pPr marL="1079500" indent="-215900" algn="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cs typeface="Arial" pitchFamily="34" charset="0"/>
              </a:defRPr>
            </a:lvl5pPr>
            <a:lvl6pPr marL="1536700" indent="-215900" algn="r" defTabSz="457200" rtl="1"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cs typeface="Arial" pitchFamily="34" charset="0"/>
              </a:defRPr>
            </a:lvl6pPr>
            <a:lvl7pPr marL="1993900" indent="-215900" algn="r" defTabSz="457200" rtl="1"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cs typeface="Arial" pitchFamily="34" charset="0"/>
              </a:defRPr>
            </a:lvl7pPr>
            <a:lvl8pPr marL="2451100" indent="-215900" algn="r" defTabSz="457200" rtl="1"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cs typeface="Arial" pitchFamily="34" charset="0"/>
              </a:defRPr>
            </a:lvl8pPr>
            <a:lvl9pPr marL="2908300" indent="-215900" algn="r" defTabSz="457200" rtl="1"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cs typeface="Arial" pitchFamily="34" charset="0"/>
              </a:defRPr>
            </a:lvl9pPr>
          </a:lstStyle>
          <a:p>
            <a:pPr algn="ctr" rtl="0" hangingPunct="0">
              <a:lnSpc>
                <a:spcPct val="93000"/>
              </a:lnSpc>
              <a:buClr>
                <a:srgbClr val="000000"/>
              </a:buClr>
              <a:buSzPct val="45000"/>
              <a:buFont typeface="Wingdings" pitchFamily="2" charset="2"/>
              <a:buNone/>
            </a:pPr>
            <a:r>
              <a:rPr lang="en-GB" sz="1600" b="1">
                <a:solidFill>
                  <a:srgbClr val="000000"/>
                </a:solidFill>
              </a:rPr>
              <a:t>Principles of photodynamic therapy and the laser system.</a:t>
            </a:r>
          </a:p>
        </p:txBody>
      </p:sp>
      <p:pic>
        <p:nvPicPr>
          <p:cNvPr id="280582"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685800"/>
            <a:ext cx="7421563" cy="5262563"/>
          </a:xfrm>
          <a:prstGeom prst="rect">
            <a:avLst/>
          </a:prstGeom>
          <a:noFill/>
          <a:ln w="19050">
            <a:solidFill>
              <a:schemeClr val="tx1"/>
            </a:solid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80583" name="Text Box 7"/>
          <p:cNvSpPr txBox="1">
            <a:spLocks noChangeArrowheads="1"/>
          </p:cNvSpPr>
          <p:nvPr/>
        </p:nvSpPr>
        <p:spPr bwMode="auto">
          <a:xfrm>
            <a:off x="631825" y="6505575"/>
            <a:ext cx="3725863" cy="255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lgn="r" defTabSz="457200">
              <a:tabLst>
                <a:tab pos="723900" algn="l"/>
                <a:tab pos="1447800" algn="l"/>
                <a:tab pos="2171700" algn="l"/>
                <a:tab pos="2895600" algn="l"/>
                <a:tab pos="3619500" algn="l"/>
              </a:tabLst>
              <a:defRPr>
                <a:solidFill>
                  <a:schemeClr val="tx1"/>
                </a:solidFill>
                <a:latin typeface="Arial" pitchFamily="34" charset="0"/>
                <a:cs typeface="Arial" pitchFamily="34" charset="0"/>
              </a:defRPr>
            </a:lvl1pPr>
            <a:lvl2pPr marL="431800" indent="-215900" algn="r" defTabSz="457200">
              <a:tabLst>
                <a:tab pos="723900" algn="l"/>
                <a:tab pos="1447800" algn="l"/>
                <a:tab pos="2171700" algn="l"/>
                <a:tab pos="2895600" algn="l"/>
                <a:tab pos="3619500" algn="l"/>
              </a:tabLst>
              <a:defRPr>
                <a:solidFill>
                  <a:schemeClr val="tx1"/>
                </a:solidFill>
                <a:latin typeface="Arial" pitchFamily="34" charset="0"/>
                <a:cs typeface="Arial" pitchFamily="34" charset="0"/>
              </a:defRPr>
            </a:lvl2pPr>
            <a:lvl3pPr marL="647700" indent="-215900" algn="r" defTabSz="457200">
              <a:tabLst>
                <a:tab pos="723900" algn="l"/>
                <a:tab pos="1447800" algn="l"/>
                <a:tab pos="2171700" algn="l"/>
                <a:tab pos="2895600" algn="l"/>
                <a:tab pos="3619500" algn="l"/>
              </a:tabLst>
              <a:defRPr>
                <a:solidFill>
                  <a:schemeClr val="tx1"/>
                </a:solidFill>
                <a:latin typeface="Arial" pitchFamily="34" charset="0"/>
                <a:cs typeface="Arial" pitchFamily="34" charset="0"/>
              </a:defRPr>
            </a:lvl3pPr>
            <a:lvl4pPr marL="863600" indent="-215900" algn="r" defTabSz="457200">
              <a:tabLst>
                <a:tab pos="723900" algn="l"/>
                <a:tab pos="1447800" algn="l"/>
                <a:tab pos="2171700" algn="l"/>
                <a:tab pos="2895600" algn="l"/>
                <a:tab pos="3619500" algn="l"/>
              </a:tabLst>
              <a:defRPr>
                <a:solidFill>
                  <a:schemeClr val="tx1"/>
                </a:solidFill>
                <a:latin typeface="Arial" pitchFamily="34" charset="0"/>
                <a:cs typeface="Arial" pitchFamily="34" charset="0"/>
              </a:defRPr>
            </a:lvl4pPr>
            <a:lvl5pPr marL="1079500" indent="-215900" algn="r" defTabSz="457200">
              <a:tabLst>
                <a:tab pos="723900" algn="l"/>
                <a:tab pos="1447800" algn="l"/>
                <a:tab pos="2171700" algn="l"/>
                <a:tab pos="2895600" algn="l"/>
                <a:tab pos="3619500" algn="l"/>
              </a:tabLst>
              <a:defRPr>
                <a:solidFill>
                  <a:schemeClr val="tx1"/>
                </a:solidFill>
                <a:latin typeface="Arial" pitchFamily="34" charset="0"/>
                <a:cs typeface="Arial" pitchFamily="34" charset="0"/>
              </a:defRPr>
            </a:lvl5pPr>
            <a:lvl6pPr marL="1536700" indent="-215900" algn="r" defTabSz="457200" rtl="1" fontAlgn="base">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6pPr>
            <a:lvl7pPr marL="1993900" indent="-215900" algn="r" defTabSz="457200" rtl="1" fontAlgn="base">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7pPr>
            <a:lvl8pPr marL="2451100" indent="-215900" algn="r" defTabSz="457200" rtl="1" fontAlgn="base">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8pPr>
            <a:lvl9pPr marL="2908300" indent="-215900" algn="r" defTabSz="457200" rtl="1" fontAlgn="base">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9pPr>
          </a:lstStyle>
          <a:p>
            <a:pPr algn="l" rtl="0" hangingPunct="0">
              <a:lnSpc>
                <a:spcPct val="93000"/>
              </a:lnSpc>
              <a:buClr>
                <a:srgbClr val="000000"/>
              </a:buClr>
              <a:buSzPct val="45000"/>
              <a:buFont typeface="Wingdings" pitchFamily="2" charset="2"/>
              <a:buNone/>
            </a:pPr>
            <a:r>
              <a:rPr lang="en-GB" sz="1200" b="1">
                <a:solidFill>
                  <a:srgbClr val="000000"/>
                </a:solidFill>
              </a:rPr>
              <a:t>Ell C et al. Gut 1998;43:345-349</a:t>
            </a:r>
          </a:p>
        </p:txBody>
      </p:sp>
      <p:sp>
        <p:nvSpPr>
          <p:cNvPr id="6"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extLst>
      <p:ext uri="{BB962C8B-B14F-4D97-AF65-F5344CB8AC3E}">
        <p14:creationId xmlns="" xmlns:p14="http://schemas.microsoft.com/office/powerpoint/2010/main" val="414146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52400" y="152400"/>
            <a:ext cx="8763000" cy="461665"/>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kumimoji="0" lang="en-US" sz="2400" b="1" i="0" u="none" strike="noStrike" cap="none" normalizeH="0" baseline="0" dirty="0" smtClean="0">
                <a:ln>
                  <a:noFill/>
                </a:ln>
                <a:solidFill>
                  <a:srgbClr val="FF0000"/>
                </a:solidFill>
                <a:effectLst/>
                <a:latin typeface="Times New Roman" pitchFamily="18" charset="0"/>
                <a:ea typeface="cmr10"/>
                <a:cs typeface="Times New Roman" pitchFamily="18" charset="0"/>
              </a:rPr>
              <a:t>Mechanisms and Pathways</a:t>
            </a:r>
            <a:r>
              <a:rPr lang="en-US" sz="2400" b="1" dirty="0" smtClean="0">
                <a:solidFill>
                  <a:srgbClr val="FF0000"/>
                </a:solidFill>
                <a:latin typeface="Times New Roman" pitchFamily="18" charset="0"/>
                <a:cs typeface="Times New Roman" pitchFamily="18" charset="0"/>
              </a:rPr>
              <a:t> of photochemical treatment (PDT) </a:t>
            </a:r>
            <a:r>
              <a:rPr kumimoji="0" lang="en-US" sz="2400" b="1" i="0" u="none" strike="noStrike" cap="none" normalizeH="0" baseline="0" dirty="0" smtClean="0">
                <a:ln>
                  <a:noFill/>
                </a:ln>
                <a:solidFill>
                  <a:srgbClr val="FF0000"/>
                </a:solidFill>
                <a:effectLst/>
                <a:latin typeface="Times New Roman" pitchFamily="18" charset="0"/>
                <a:ea typeface="cmr10"/>
                <a:cs typeface="Times New Roman" pitchFamily="18" charset="0"/>
              </a:rPr>
              <a:t>:-</a:t>
            </a:r>
            <a:endParaRPr kumimoji="0" lang="en-US" sz="2400" b="1" i="0" u="none" strike="noStrike" cap="none" normalizeH="0" baseline="0" dirty="0" smtClean="0">
              <a:ln>
                <a:noFill/>
              </a:ln>
              <a:solidFill>
                <a:srgbClr val="FF0000"/>
              </a:solidFill>
              <a:effectLst/>
              <a:latin typeface="Arial" pitchFamily="34" charset="0"/>
              <a:cs typeface="Arial" pitchFamily="34" charset="0"/>
            </a:endParaRPr>
          </a:p>
        </p:txBody>
      </p:sp>
      <p:sp>
        <p:nvSpPr>
          <p:cNvPr id="3074" name="Rectangle 2"/>
          <p:cNvSpPr>
            <a:spLocks noChangeArrowheads="1"/>
          </p:cNvSpPr>
          <p:nvPr/>
        </p:nvSpPr>
        <p:spPr bwMode="auto">
          <a:xfrm>
            <a:off x="228600" y="760512"/>
            <a:ext cx="8610600" cy="255454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lang="en-US" sz="2000" dirty="0" smtClean="0">
                <a:latin typeface="Times New Roman" pitchFamily="18" charset="0"/>
                <a:cs typeface="Times New Roman" pitchFamily="18" charset="0"/>
              </a:rPr>
              <a:t>The main idea of photochemical treatment (PDT) is to use a </a:t>
            </a:r>
            <a:r>
              <a:rPr lang="en-US" sz="2000" u="sng" dirty="0" err="1" smtClean="0">
                <a:latin typeface="Times New Roman" pitchFamily="18" charset="0"/>
                <a:cs typeface="Times New Roman" pitchFamily="18" charset="0"/>
              </a:rPr>
              <a:t>chromophore</a:t>
            </a:r>
            <a:r>
              <a:rPr lang="en-US" sz="2000" dirty="0" smtClean="0">
                <a:latin typeface="Times New Roman" pitchFamily="18" charset="0"/>
                <a:cs typeface="Times New Roman" pitchFamily="18" charset="0"/>
              </a:rPr>
              <a:t> receptor acting as a </a:t>
            </a:r>
            <a:r>
              <a:rPr lang="en-US" sz="2000" u="sng" dirty="0" smtClean="0">
                <a:latin typeface="Times New Roman" pitchFamily="18" charset="0"/>
                <a:cs typeface="Times New Roman" pitchFamily="18" charset="0"/>
              </a:rPr>
              <a:t>catalyst</a:t>
            </a:r>
            <a:r>
              <a:rPr lang="en-US" sz="2000" dirty="0" smtClean="0">
                <a:latin typeface="Times New Roman" pitchFamily="18" charset="0"/>
                <a:cs typeface="Times New Roman" pitchFamily="18" charset="0"/>
              </a:rPr>
              <a:t>. Its excited states are able to store energy transferred from resonant absorption, and their deactivation leads to </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generating highly toxic </a:t>
            </a:r>
            <a:r>
              <a:rPr kumimoji="0" lang="en-US" sz="2000" b="1" u="sng" strike="noStrike" cap="none" normalizeH="0" baseline="0" dirty="0" smtClean="0">
                <a:ln>
                  <a:noFill/>
                </a:ln>
                <a:solidFill>
                  <a:srgbClr val="0066FF"/>
                </a:solidFill>
                <a:effectLst/>
                <a:latin typeface="Times New Roman" pitchFamily="18" charset="0"/>
                <a:ea typeface="cmr10" charset="-128"/>
                <a:cs typeface="Times New Roman" pitchFamily="18" charset="0"/>
              </a:rPr>
              <a:t>Reactive Oxygen Species</a:t>
            </a:r>
            <a:r>
              <a:rPr kumimoji="0" lang="en-US" sz="2000" b="1" u="none" strike="noStrike" cap="none" normalizeH="0" baseline="0" dirty="0" smtClean="0">
                <a:ln>
                  <a:noFill/>
                </a:ln>
                <a:solidFill>
                  <a:srgbClr val="0066FF"/>
                </a:solidFill>
                <a:effectLst/>
                <a:latin typeface="Times New Roman" pitchFamily="18" charset="0"/>
                <a:ea typeface="cmr10" charset="-128"/>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a:t>
            </a:r>
            <a:r>
              <a:rPr kumimoji="0" lang="en-US" sz="2000" b="1" i="0" u="none" strike="noStrike" cap="none" normalizeH="0" baseline="0" dirty="0" smtClean="0">
                <a:ln>
                  <a:noFill/>
                </a:ln>
                <a:solidFill>
                  <a:srgbClr val="0066FF"/>
                </a:solidFill>
                <a:effectLst/>
                <a:latin typeface="Times New Roman" pitchFamily="18" charset="0"/>
                <a:ea typeface="cmr10" charset="-128"/>
                <a:cs typeface="Times New Roman" pitchFamily="18" charset="0"/>
              </a:rPr>
              <a:t>ROS</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to kill cells. The term ‘reactive oxygen species’ includes a number of different molecules, including </a:t>
            </a:r>
            <a:r>
              <a:rPr kumimoji="0" lang="en-US" sz="2000" b="1" i="0" u="none" strike="noStrike" cap="none" normalizeH="0" baseline="0" dirty="0" smtClean="0">
                <a:ln>
                  <a:noFill/>
                </a:ln>
                <a:solidFill>
                  <a:srgbClr val="0066FF"/>
                </a:solidFill>
                <a:effectLst/>
                <a:latin typeface="Times New Roman" pitchFamily="18" charset="0"/>
                <a:ea typeface="cmr10" charset="-128"/>
                <a:cs typeface="Times New Roman" pitchFamily="18" charset="0"/>
              </a:rPr>
              <a:t>peroxides, free radicals, oxygen ions, etc</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all of which are highly reacting, and therefore react with, and damage, cellular components and the cell membrane and so causing </a:t>
            </a:r>
            <a:r>
              <a:rPr kumimoji="0" lang="en-US" sz="2000" b="1"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cell death</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a:t>
            </a:r>
            <a:r>
              <a:rPr lang="en-US" sz="2000" dirty="0" smtClean="0">
                <a:latin typeface="Times New Roman" pitchFamily="18" charset="0"/>
                <a:cs typeface="Times New Roman" pitchFamily="18" charset="0"/>
              </a:rPr>
              <a:t> Therefore, this type of interaction is also called</a:t>
            </a:r>
            <a:r>
              <a:rPr lang="en-US" sz="2000" b="1" dirty="0" smtClean="0">
                <a:solidFill>
                  <a:srgbClr val="FF0000"/>
                </a:solidFill>
                <a:latin typeface="Times New Roman" pitchFamily="18" charset="0"/>
                <a:cs typeface="Times New Roman" pitchFamily="18" charset="0"/>
              </a:rPr>
              <a:t> photosensitized oxidation</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a:off x="228600" y="3480137"/>
            <a:ext cx="8610600" cy="101566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When a photosensitive molecule ( </a:t>
            </a:r>
            <a:r>
              <a:rPr lang="en-US" sz="2000" dirty="0" smtClean="0">
                <a:latin typeface="Times New Roman" pitchFamily="18" charset="0"/>
                <a:cs typeface="Times New Roman" pitchFamily="18" charset="0"/>
              </a:rPr>
              <a:t>photosensitizer)</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is in its singlet ground state, call it </a:t>
            </a:r>
            <a:r>
              <a:rPr lang="en-US" sz="2000" b="1" baseline="30000" dirty="0" smtClean="0">
                <a:solidFill>
                  <a:srgbClr val="FF0000"/>
                </a:solidFill>
                <a:latin typeface="Times New Roman" pitchFamily="18" charset="0"/>
                <a:cs typeface="Times New Roman" pitchFamily="18" charset="0"/>
              </a:rPr>
              <a:t>1</a:t>
            </a:r>
            <a:r>
              <a:rPr lang="en-US" sz="2000" b="1" dirty="0" smtClean="0">
                <a:solidFill>
                  <a:srgbClr val="FF0000"/>
                </a:solidFill>
                <a:latin typeface="Times New Roman" pitchFamily="18" charset="0"/>
                <a:ea typeface="cmr10" charset="-128"/>
                <a:cs typeface="Times New Roman" pitchFamily="18" charset="0"/>
              </a:rPr>
              <a:t>S</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and it absorbs a photon(</a:t>
            </a:r>
            <a:r>
              <a:rPr lang="en-US" sz="2000" b="1" dirty="0" err="1" smtClean="0">
                <a:latin typeface="Times New Roman" pitchFamily="18" charset="0"/>
                <a:ea typeface="cmr10" charset="-128"/>
                <a:cs typeface="Times New Roman" pitchFamily="18" charset="0"/>
              </a:rPr>
              <a:t>hʋ</a:t>
            </a:r>
            <a:r>
              <a:rPr lang="en-US" sz="2000" b="1" dirty="0" smtClean="0">
                <a:latin typeface="Times New Roman" pitchFamily="18" charset="0"/>
                <a:ea typeface="cmr10" charset="-128"/>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it is </a:t>
            </a:r>
            <a:r>
              <a:rPr lang="en-US" sz="2000" dirty="0" smtClean="0">
                <a:latin typeface="Times New Roman" pitchFamily="18" charset="0"/>
                <a:cs typeface="Times New Roman" pitchFamily="18" charset="0"/>
              </a:rPr>
              <a:t>first transferred to an excited singlet state </a:t>
            </a:r>
            <a:r>
              <a:rPr lang="en-US" sz="2000" b="1" baseline="30000" dirty="0" smtClean="0">
                <a:solidFill>
                  <a:srgbClr val="FF0000"/>
                </a:solidFill>
                <a:latin typeface="Times New Roman" pitchFamily="18" charset="0"/>
                <a:cs typeface="Times New Roman" pitchFamily="18" charset="0"/>
              </a:rPr>
              <a:t>1</a:t>
            </a:r>
            <a:r>
              <a:rPr lang="en-US" sz="2000" b="1" dirty="0" smtClean="0">
                <a:solidFill>
                  <a:srgbClr val="FF0000"/>
                </a:solidFill>
                <a:latin typeface="Times New Roman" pitchFamily="18" charset="0"/>
                <a:ea typeface="cmr10" charset="-128"/>
                <a:cs typeface="Times New Roman" pitchFamily="18" charset="0"/>
              </a:rPr>
              <a:t>S∗</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Then, one of several</a:t>
            </a:r>
            <a:r>
              <a:rPr lang="en-US" sz="2000" dirty="0" smtClean="0">
                <a:latin typeface="Times New Roman" pitchFamily="18" charset="0"/>
                <a:cs typeface="Times New Roman" pitchFamily="18" charset="0"/>
              </a:rPr>
              <a:t> simultaneous or sequential decays</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can happen: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6" name="Rectangle 4"/>
          <p:cNvSpPr>
            <a:spLocks noChangeArrowheads="1"/>
          </p:cNvSpPr>
          <p:nvPr/>
        </p:nvSpPr>
        <p:spPr bwMode="auto">
          <a:xfrm>
            <a:off x="228600" y="4628852"/>
            <a:ext cx="8610600" cy="200054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1775" indent="-231775" fontAlgn="base">
              <a:spcBef>
                <a:spcPct val="0"/>
              </a:spcBef>
              <a:spcAft>
                <a:spcPct val="0"/>
              </a:spcAft>
            </a:pPr>
            <a:r>
              <a:rPr lang="en-US" sz="2000" dirty="0" smtClean="0">
                <a:latin typeface="Times New Roman" pitchFamily="18" charset="0"/>
                <a:ea typeface="cmr10" charset="-128"/>
                <a:cs typeface="Times New Roman" pitchFamily="18" charset="0"/>
              </a:rPr>
              <a:t>1. </a:t>
            </a:r>
            <a:r>
              <a:rPr lang="en-US" sz="2000" dirty="0" err="1" smtClean="0">
                <a:latin typeface="Times New Roman" pitchFamily="18" charset="0"/>
                <a:ea typeface="cmr10" charset="-128"/>
                <a:cs typeface="Times New Roman" pitchFamily="18" charset="0"/>
              </a:rPr>
              <a:t>Radiative</a:t>
            </a:r>
            <a:r>
              <a:rPr lang="en-US" sz="2000" dirty="0" smtClean="0">
                <a:latin typeface="Times New Roman" pitchFamily="18" charset="0"/>
                <a:ea typeface="cmr10" charset="-128"/>
                <a:cs typeface="Times New Roman" pitchFamily="18" charset="0"/>
              </a:rPr>
              <a:t> singlet decay, </a:t>
            </a:r>
            <a:r>
              <a:rPr lang="en-US" sz="2000" b="1" baseline="30000" dirty="0" smtClean="0">
                <a:solidFill>
                  <a:srgbClr val="FF0000"/>
                </a:solidFill>
                <a:latin typeface="Times New Roman" pitchFamily="18" charset="0"/>
                <a:cs typeface="Times New Roman" pitchFamily="18" charset="0"/>
              </a:rPr>
              <a:t>1</a:t>
            </a:r>
            <a:r>
              <a:rPr lang="en-US" sz="2000" b="1" dirty="0" smtClean="0">
                <a:solidFill>
                  <a:srgbClr val="FF0000"/>
                </a:solidFill>
                <a:latin typeface="Times New Roman" pitchFamily="18" charset="0"/>
                <a:ea typeface="cmr10" charset="-128"/>
                <a:cs typeface="Times New Roman" pitchFamily="18" charset="0"/>
              </a:rPr>
              <a:t>S∗</a:t>
            </a:r>
            <a:r>
              <a:rPr lang="en-US" sz="2000" dirty="0" smtClean="0">
                <a:latin typeface="Times New Roman" pitchFamily="18" charset="0"/>
                <a:ea typeface="cmr10" charset="-128"/>
                <a:cs typeface="Times New Roman" pitchFamily="18" charset="0"/>
              </a:rPr>
              <a:t> → </a:t>
            </a:r>
            <a:r>
              <a:rPr lang="en-US" sz="2000" b="1" baseline="30000" dirty="0" smtClean="0">
                <a:solidFill>
                  <a:srgbClr val="FF0000"/>
                </a:solidFill>
                <a:latin typeface="Times New Roman" pitchFamily="18" charset="0"/>
                <a:cs typeface="Times New Roman" pitchFamily="18" charset="0"/>
              </a:rPr>
              <a:t>1</a:t>
            </a:r>
            <a:r>
              <a:rPr lang="en-US" sz="2000" b="1" dirty="0" smtClean="0">
                <a:solidFill>
                  <a:srgbClr val="FF0000"/>
                </a:solidFill>
                <a:latin typeface="Times New Roman" pitchFamily="18" charset="0"/>
                <a:ea typeface="cmr10" charset="-128"/>
                <a:cs typeface="Times New Roman" pitchFamily="18" charset="0"/>
              </a:rPr>
              <a:t>S</a:t>
            </a:r>
            <a:r>
              <a:rPr lang="en-US" sz="2000" dirty="0" smtClean="0">
                <a:latin typeface="Times New Roman" pitchFamily="18" charset="0"/>
                <a:ea typeface="cmr10" charset="-128"/>
                <a:cs typeface="Times New Roman" pitchFamily="18" charset="0"/>
              </a:rPr>
              <a:t> + </a:t>
            </a:r>
            <a:r>
              <a:rPr lang="en-US" sz="2400" b="1" dirty="0" err="1" smtClean="0">
                <a:latin typeface="Times New Roman" pitchFamily="18" charset="0"/>
                <a:ea typeface="cmr10" charset="-128"/>
                <a:cs typeface="Times New Roman" pitchFamily="18" charset="0"/>
              </a:rPr>
              <a:t>hʋ</a:t>
            </a:r>
            <a:r>
              <a:rPr lang="en-US" sz="2000" dirty="0" smtClean="0">
                <a:latin typeface="Times New Roman" pitchFamily="18" charset="0"/>
                <a:ea typeface="cmr10" charset="-128"/>
                <a:cs typeface="Times New Roman" pitchFamily="18" charset="0"/>
              </a:rPr>
              <a:t>,  i.e. </a:t>
            </a:r>
            <a:r>
              <a:rPr lang="en-US" sz="2000" b="1" dirty="0" smtClean="0">
                <a:solidFill>
                  <a:srgbClr val="0066FF"/>
                </a:solidFill>
                <a:latin typeface="Times New Roman" pitchFamily="18" charset="0"/>
                <a:ea typeface="cmr10" charset="-128"/>
                <a:cs typeface="Times New Roman" pitchFamily="18" charset="0"/>
              </a:rPr>
              <a:t>fluorescence</a:t>
            </a:r>
            <a:r>
              <a:rPr lang="en-US" sz="2000" dirty="0" smtClean="0">
                <a:latin typeface="Times New Roman" pitchFamily="18" charset="0"/>
                <a:ea typeface="cmr10" charset="-128"/>
                <a:cs typeface="Times New Roman" pitchFamily="18" charset="0"/>
              </a:rPr>
              <a:t>, lower energy photon emitted a few nanoseconds after absorption. </a:t>
            </a:r>
            <a:r>
              <a:rPr lang="en-US" sz="2000" dirty="0" err="1" smtClean="0">
                <a:latin typeface="Times New Roman" pitchFamily="18" charset="0"/>
                <a:ea typeface="cmr10" charset="-128"/>
                <a:cs typeface="Times New Roman" pitchFamily="18" charset="0"/>
              </a:rPr>
              <a:t>Photosensitizers</a:t>
            </a:r>
            <a:r>
              <a:rPr lang="en-US" sz="2000" dirty="0" smtClean="0">
                <a:latin typeface="Times New Roman" pitchFamily="18" charset="0"/>
                <a:ea typeface="cmr10" charset="-128"/>
                <a:cs typeface="Times New Roman" pitchFamily="18" charset="0"/>
              </a:rPr>
              <a:t> often exhibit fluorescence and so can be used to detect as well as treat </a:t>
            </a:r>
            <a:r>
              <a:rPr lang="en-US" sz="2000" dirty="0" err="1" smtClean="0">
                <a:latin typeface="Times New Roman" pitchFamily="18" charset="0"/>
                <a:ea typeface="cmr10" charset="-128"/>
                <a:cs typeface="Times New Roman" pitchFamily="18" charset="0"/>
              </a:rPr>
              <a:t>tumours</a:t>
            </a:r>
            <a:r>
              <a:rPr lang="en-US" sz="2000" dirty="0" smtClean="0">
                <a:latin typeface="Times New Roman" pitchFamily="18" charset="0"/>
                <a:ea typeface="cmr10" charset="-128"/>
                <a:cs typeface="Times New Roman" pitchFamily="18" charset="0"/>
              </a:rPr>
              <a:t>.</a:t>
            </a:r>
            <a:endParaRPr lang="en-US" sz="2000" dirty="0" smtClean="0">
              <a:latin typeface="Arial" pitchFamily="34" charset="0"/>
              <a:cs typeface="Arial" pitchFamily="34" charset="0"/>
            </a:endParaRPr>
          </a:p>
          <a:p>
            <a:pPr marL="231775" lvl="0" indent="-231775" fontAlgn="base">
              <a:spcBef>
                <a:spcPct val="0"/>
              </a:spcBef>
              <a:spcAft>
                <a:spcPct val="0"/>
              </a:spcAft>
            </a:pP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2. Non-</a:t>
            </a:r>
            <a:r>
              <a:rPr kumimoji="0" lang="en-US" sz="2000" b="0" i="0" u="none" strike="noStrike" cap="none" normalizeH="0" baseline="0" dirty="0" err="1" smtClean="0">
                <a:ln>
                  <a:noFill/>
                </a:ln>
                <a:solidFill>
                  <a:schemeClr val="tx1"/>
                </a:solidFill>
                <a:effectLst/>
                <a:latin typeface="Times New Roman" pitchFamily="18" charset="0"/>
                <a:ea typeface="cmr10" charset="-128"/>
                <a:cs typeface="Times New Roman" pitchFamily="18" charset="0"/>
              </a:rPr>
              <a:t>radiative</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singlet decay, </a:t>
            </a:r>
            <a:r>
              <a:rPr lang="en-US" sz="2000" b="1" baseline="30000" dirty="0" smtClean="0">
                <a:solidFill>
                  <a:srgbClr val="FF0000"/>
                </a:solidFill>
                <a:latin typeface="Times New Roman" pitchFamily="18" charset="0"/>
                <a:cs typeface="Times New Roman" pitchFamily="18" charset="0"/>
              </a:rPr>
              <a:t>1</a:t>
            </a:r>
            <a:r>
              <a:rPr lang="en-US" sz="2000" b="1" dirty="0" smtClean="0">
                <a:solidFill>
                  <a:srgbClr val="FF0000"/>
                </a:solidFill>
                <a:latin typeface="Times New Roman" pitchFamily="18" charset="0"/>
                <a:ea typeface="cmr10" charset="-128"/>
                <a:cs typeface="Times New Roman" pitchFamily="18" charset="0"/>
              </a:rPr>
              <a:t>S∗</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 </a:t>
            </a:r>
            <a:r>
              <a:rPr lang="en-US" sz="2000" b="1" baseline="30000" dirty="0" smtClean="0">
                <a:solidFill>
                  <a:srgbClr val="FF0000"/>
                </a:solidFill>
                <a:latin typeface="Times New Roman" pitchFamily="18" charset="0"/>
                <a:cs typeface="Times New Roman" pitchFamily="18" charset="0"/>
              </a:rPr>
              <a:t>1</a:t>
            </a:r>
            <a:r>
              <a:rPr lang="en-US" sz="2000" b="1" dirty="0" smtClean="0">
                <a:solidFill>
                  <a:srgbClr val="FF0000"/>
                </a:solidFill>
                <a:latin typeface="Times New Roman" pitchFamily="18" charset="0"/>
                <a:ea typeface="cmr10" charset="-128"/>
                <a:cs typeface="Times New Roman" pitchFamily="18" charset="0"/>
              </a:rPr>
              <a:t>S</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with the energy being lost through </a:t>
            </a:r>
            <a:r>
              <a:rPr kumimoji="0" lang="en-US" sz="2000" b="0" i="0" u="none" strike="noStrike" cap="none" normalizeH="0" baseline="0" dirty="0" err="1" smtClean="0">
                <a:ln>
                  <a:noFill/>
                </a:ln>
                <a:solidFill>
                  <a:schemeClr val="tx1"/>
                </a:solidFill>
                <a:effectLst/>
                <a:latin typeface="Times New Roman" pitchFamily="18" charset="0"/>
                <a:ea typeface="cmr10" charset="-128"/>
                <a:cs typeface="Times New Roman" pitchFamily="18" charset="0"/>
              </a:rPr>
              <a:t>vibrational</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relaxation. </a:t>
            </a:r>
          </a:p>
          <a:p>
            <a:pPr marL="231775" lvl="0" indent="-231775" fontAlgn="base">
              <a:spcBef>
                <a:spcPct val="0"/>
              </a:spcBef>
              <a:spcAft>
                <a:spcPct val="0"/>
              </a:spcAft>
            </a:pP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3. Conversion to a triplet state via an intersystem crossing.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04800" y="304800"/>
            <a:ext cx="8382000" cy="255454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If one of the energy levels for </a:t>
            </a:r>
            <a:r>
              <a:rPr kumimoji="0" lang="en-US" sz="2000" b="1" i="0" u="none" strike="noStrike" cap="none" normalizeH="0" baseline="0" dirty="0" smtClean="0">
                <a:ln>
                  <a:noFill/>
                </a:ln>
                <a:solidFill>
                  <a:srgbClr val="FF0000"/>
                </a:solidFill>
                <a:effectLst/>
                <a:latin typeface="Times New Roman" pitchFamily="18" charset="0"/>
                <a:ea typeface="cmr10" charset="-128"/>
                <a:cs typeface="Times New Roman" pitchFamily="18" charset="0"/>
              </a:rPr>
              <a:t>S</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in an </a:t>
            </a:r>
            <a:r>
              <a:rPr kumimoji="0" lang="en-US" sz="2000" b="1"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excited singlet state</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a:t>
            </a:r>
            <a:r>
              <a:rPr lang="en-US" sz="2000" b="1" baseline="30000" dirty="0" smtClean="0">
                <a:solidFill>
                  <a:srgbClr val="FF0000"/>
                </a:solidFill>
                <a:latin typeface="Times New Roman" pitchFamily="18" charset="0"/>
                <a:cs typeface="Times New Roman" pitchFamily="18" charset="0"/>
              </a:rPr>
              <a:t>1</a:t>
            </a:r>
            <a:r>
              <a:rPr kumimoji="0" lang="en-US" sz="2000" b="1" i="0" u="none" strike="noStrike" cap="none" normalizeH="0" baseline="0" dirty="0" smtClean="0">
                <a:ln>
                  <a:noFill/>
                </a:ln>
                <a:solidFill>
                  <a:srgbClr val="FF0000"/>
                </a:solidFill>
                <a:effectLst/>
                <a:latin typeface="Times New Roman" pitchFamily="18" charset="0"/>
                <a:ea typeface="cmr10" charset="-128"/>
                <a:cs typeface="Times New Roman" pitchFamily="18" charset="0"/>
              </a:rPr>
              <a:t>S∗</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happens to be similar to an energy level with </a:t>
            </a:r>
            <a:r>
              <a:rPr kumimoji="0" lang="en-US" sz="2000" b="1" i="0" u="none" strike="noStrike" cap="none" normalizeH="0" baseline="0" dirty="0" smtClean="0">
                <a:ln>
                  <a:noFill/>
                </a:ln>
                <a:solidFill>
                  <a:srgbClr val="FF0000"/>
                </a:solidFill>
                <a:effectLst/>
                <a:latin typeface="Times New Roman" pitchFamily="18" charset="0"/>
                <a:ea typeface="cmr10" charset="-128"/>
                <a:cs typeface="Times New Roman" pitchFamily="18" charset="0"/>
              </a:rPr>
              <a:t>S</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in an </a:t>
            </a:r>
            <a:r>
              <a:rPr kumimoji="0" lang="en-US" sz="2000" b="1"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excited triplet state</a:t>
            </a:r>
            <a:r>
              <a:rPr kumimoji="0" lang="en-US" sz="2000" b="1" i="0" u="none" strike="noStrike" cap="none" normalizeH="0" baseline="0" dirty="0" smtClean="0">
                <a:ln>
                  <a:noFill/>
                </a:ln>
                <a:effectLst/>
                <a:latin typeface="Times New Roman" pitchFamily="18" charset="0"/>
                <a:ea typeface="cmr10" charset="-128"/>
                <a:cs typeface="Times New Roman" pitchFamily="18" charset="0"/>
              </a:rPr>
              <a:t>,</a:t>
            </a:r>
            <a:r>
              <a:rPr kumimoji="0" lang="en-US" sz="2000" b="1" i="0" u="none" strike="noStrike" cap="none" normalizeH="0" baseline="0" dirty="0" smtClean="0">
                <a:ln>
                  <a:noFill/>
                </a:ln>
                <a:solidFill>
                  <a:srgbClr val="FF0000"/>
                </a:solidFill>
                <a:effectLst/>
                <a:latin typeface="Times New Roman" pitchFamily="18" charset="0"/>
                <a:ea typeface="cmr10" charset="-128"/>
                <a:cs typeface="Times New Roman" pitchFamily="18" charset="0"/>
              </a:rPr>
              <a:t> </a:t>
            </a:r>
            <a:r>
              <a:rPr lang="en-US" sz="2000" b="1" baseline="30000" dirty="0" smtClean="0">
                <a:solidFill>
                  <a:srgbClr val="FF0000"/>
                </a:solidFill>
                <a:latin typeface="Times New Roman" pitchFamily="18" charset="0"/>
                <a:cs typeface="Times New Roman" pitchFamily="18" charset="0"/>
              </a:rPr>
              <a:t>3</a:t>
            </a:r>
            <a:r>
              <a:rPr kumimoji="0" lang="en-US" sz="2000" b="1" i="0" u="none" strike="noStrike" cap="none" normalizeH="0" baseline="0" dirty="0" smtClean="0">
                <a:ln>
                  <a:noFill/>
                </a:ln>
                <a:solidFill>
                  <a:srgbClr val="FF0000"/>
                </a:solidFill>
                <a:effectLst/>
                <a:latin typeface="Times New Roman" pitchFamily="18" charset="0"/>
                <a:ea typeface="cmr10" charset="-128"/>
                <a:cs typeface="Times New Roman" pitchFamily="18" charset="0"/>
              </a:rPr>
              <a:t>S∗</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then the molecule may convert to this triplet state: this is called an </a:t>
            </a:r>
            <a:r>
              <a:rPr kumimoji="0" lang="en-US" sz="2000" b="1" i="0" u="none" strike="noStrike" cap="none" normalizeH="0" baseline="0" dirty="0" smtClean="0">
                <a:ln>
                  <a:noFill/>
                </a:ln>
                <a:solidFill>
                  <a:srgbClr val="FF0000"/>
                </a:solidFill>
                <a:effectLst/>
                <a:latin typeface="Times New Roman" pitchFamily="18" charset="0"/>
                <a:ea typeface="cmr10" charset="-128"/>
                <a:cs typeface="Times New Roman" pitchFamily="18" charset="0"/>
              </a:rPr>
              <a:t>intersystem crossing</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The </a:t>
            </a:r>
            <a:r>
              <a:rPr kumimoji="0" lang="en-US" sz="2000" b="1" i="0" u="none" strike="noStrike" cap="none" normalizeH="0" baseline="0" dirty="0" smtClean="0">
                <a:ln>
                  <a:noFill/>
                </a:ln>
                <a:solidFill>
                  <a:srgbClr val="FF0000"/>
                </a:solidFill>
                <a:effectLst/>
                <a:latin typeface="Times New Roman" pitchFamily="18" charset="0"/>
                <a:ea typeface="cmr10" charset="-128"/>
                <a:cs typeface="Times New Roman" pitchFamily="18" charset="0"/>
              </a:rPr>
              <a:t>triplet state </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is a relatively </a:t>
            </a:r>
            <a:r>
              <a:rPr kumimoji="0" lang="en-US" sz="2000" b="0" i="0" u="sng" strike="noStrike" cap="none" normalizeH="0" baseline="0" dirty="0" smtClean="0">
                <a:ln>
                  <a:noFill/>
                </a:ln>
                <a:solidFill>
                  <a:schemeClr val="tx1"/>
                </a:solidFill>
                <a:effectLst/>
                <a:latin typeface="Times New Roman" pitchFamily="18" charset="0"/>
                <a:ea typeface="cmr10" charset="-128"/>
                <a:cs typeface="Times New Roman" pitchFamily="18" charset="0"/>
              </a:rPr>
              <a:t>stable</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a:t>
            </a:r>
            <a:r>
              <a:rPr kumimoji="0" lang="en-US" sz="2000" b="0" i="0" u="sng" strike="noStrike" cap="none" normalizeH="0" baseline="0" dirty="0" smtClean="0">
                <a:ln>
                  <a:noFill/>
                </a:ln>
                <a:solidFill>
                  <a:schemeClr val="tx1"/>
                </a:solidFill>
                <a:effectLst/>
                <a:latin typeface="Times New Roman" pitchFamily="18" charset="0"/>
                <a:ea typeface="cmr10" charset="-128"/>
                <a:cs typeface="Times New Roman" pitchFamily="18" charset="0"/>
              </a:rPr>
              <a:t>and long-lived st</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ate, and can undergo reactions that result in </a:t>
            </a:r>
            <a:r>
              <a:rPr kumimoji="0" lang="en-US" sz="2000" b="1" i="0" u="none" strike="noStrike" cap="none" normalizeH="0" baseline="0" dirty="0" smtClean="0">
                <a:ln>
                  <a:noFill/>
                </a:ln>
                <a:solidFill>
                  <a:srgbClr val="0066FF"/>
                </a:solidFill>
                <a:effectLst/>
                <a:latin typeface="Times New Roman" pitchFamily="18" charset="0"/>
                <a:ea typeface="cmr10" charset="-128"/>
                <a:cs typeface="Times New Roman" pitchFamily="18" charset="0"/>
              </a:rPr>
              <a:t>ROS</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There are thought to be two main types of reaction, named Type I and Type II. The Type II reaction, which creates excited </a:t>
            </a:r>
            <a:r>
              <a:rPr kumimoji="0" lang="en-US" sz="2000" b="1" i="0" u="none" strike="noStrike" cap="none" normalizeH="0" baseline="0" dirty="0" smtClean="0">
                <a:ln>
                  <a:noFill/>
                </a:ln>
                <a:solidFill>
                  <a:srgbClr val="FF0000"/>
                </a:solidFill>
                <a:effectLst/>
                <a:latin typeface="Times New Roman" pitchFamily="18" charset="0"/>
                <a:ea typeface="cmr10" charset="-128"/>
                <a:cs typeface="Times New Roman" pitchFamily="18" charset="0"/>
              </a:rPr>
              <a:t>singlet oxygen </a:t>
            </a:r>
            <a:r>
              <a:rPr lang="en-US" sz="2000" b="1" baseline="30000" dirty="0" smtClean="0">
                <a:solidFill>
                  <a:srgbClr val="FF0000"/>
                </a:solidFill>
                <a:latin typeface="Times New Roman" pitchFamily="18" charset="0"/>
                <a:cs typeface="Times New Roman" pitchFamily="18" charset="0"/>
              </a:rPr>
              <a:t>1</a:t>
            </a:r>
            <a:r>
              <a:rPr kumimoji="0" lang="en-US" sz="2000" b="1" i="0" u="none" strike="noStrike" cap="none" normalizeH="0" baseline="0" dirty="0" smtClean="0">
                <a:ln>
                  <a:noFill/>
                </a:ln>
                <a:solidFill>
                  <a:srgbClr val="FF0000"/>
                </a:solidFill>
                <a:effectLst/>
                <a:latin typeface="Times New Roman" pitchFamily="18" charset="0"/>
                <a:ea typeface="cmr10" charset="-128"/>
                <a:cs typeface="Times New Roman" pitchFamily="18" charset="0"/>
              </a:rPr>
              <a:t>O</a:t>
            </a:r>
            <a:r>
              <a:rPr kumimoji="0" lang="en-US" sz="2000" b="1" i="0" u="none" strike="noStrike" cap="none" normalizeH="0" baseline="30000" dirty="0" smtClean="0">
                <a:ln>
                  <a:noFill/>
                </a:ln>
                <a:solidFill>
                  <a:srgbClr val="FF0000"/>
                </a:solidFill>
                <a:effectLst/>
                <a:latin typeface="Times New Roman" pitchFamily="18" charset="0"/>
                <a:ea typeface="cmr10" charset="-128"/>
                <a:cs typeface="Times New Roman" pitchFamily="18" charset="0"/>
              </a:rPr>
              <a:t>*</a:t>
            </a:r>
            <a:r>
              <a:rPr kumimoji="0" lang="en-US" sz="2000" b="1" i="0" u="none" strike="noStrike" cap="none" normalizeH="0" baseline="-30000" dirty="0" smtClean="0">
                <a:ln>
                  <a:noFill/>
                </a:ln>
                <a:solidFill>
                  <a:srgbClr val="FF0000"/>
                </a:solidFill>
                <a:effectLst/>
                <a:latin typeface="Times New Roman" pitchFamily="18" charset="0"/>
                <a:ea typeface="cmr10" charset="-128"/>
                <a:cs typeface="Times New Roman" pitchFamily="18" charset="0"/>
              </a:rPr>
              <a:t>2</a:t>
            </a:r>
            <a:r>
              <a:rPr kumimoji="0" lang="en-US" sz="2000" b="1" i="0" u="none" strike="noStrike" cap="none" normalizeH="0" baseline="0" dirty="0" smtClean="0">
                <a:ln>
                  <a:noFill/>
                </a:ln>
                <a:solidFill>
                  <a:srgbClr val="FF0000"/>
                </a:solidFill>
                <a:effectLst/>
                <a:latin typeface="Times New Roman" pitchFamily="18" charset="0"/>
                <a:ea typeface="cmr10" charset="-128"/>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a very reactive species, from the usual triplet form </a:t>
            </a:r>
            <a:r>
              <a:rPr lang="en-US" sz="2000" b="1" baseline="30000" dirty="0" smtClean="0">
                <a:latin typeface="Times New Roman" pitchFamily="18" charset="0"/>
                <a:cs typeface="Times New Roman" pitchFamily="18" charset="0"/>
              </a:rPr>
              <a:t>3</a:t>
            </a:r>
            <a:r>
              <a:rPr kumimoji="0" lang="en-US" sz="2000" b="0" i="0" u="none" strike="noStrike" cap="none" normalizeH="0" baseline="0" dirty="0" smtClean="0">
                <a:ln>
                  <a:noFill/>
                </a:ln>
                <a:effectLst/>
                <a:latin typeface="Times New Roman" pitchFamily="18" charset="0"/>
                <a:ea typeface="cmr10" charset="-128"/>
                <a:cs typeface="Times New Roman" pitchFamily="18" charset="0"/>
              </a:rPr>
              <a:t>O</a:t>
            </a:r>
            <a:r>
              <a:rPr kumimoji="0" lang="en-US" sz="2000" b="0" i="0" u="none" strike="noStrike" cap="none" normalizeH="0" baseline="-30000" dirty="0" smtClean="0">
                <a:ln>
                  <a:noFill/>
                </a:ln>
                <a:solidFill>
                  <a:schemeClr val="tx1"/>
                </a:solidFill>
                <a:effectLst/>
                <a:latin typeface="Times New Roman" pitchFamily="18" charset="0"/>
                <a:ea typeface="cmr10" charset="-128"/>
                <a:cs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ea typeface="cmr10" charset="-128"/>
                <a:cs typeface="Times New Roman" pitchFamily="18" charset="0"/>
              </a:rPr>
              <a:t> is considered the most important for photodynamic therapy.   </a:t>
            </a:r>
            <a:r>
              <a:rPr lang="en-US" sz="2000" b="1" baseline="30000" dirty="0" smtClean="0">
                <a:solidFill>
                  <a:srgbClr val="FF0000"/>
                </a:solidFill>
                <a:latin typeface="Times New Roman" pitchFamily="18" charset="0"/>
                <a:cs typeface="Times New Roman" pitchFamily="18" charset="0"/>
              </a:rPr>
              <a:t>3</a:t>
            </a:r>
            <a:r>
              <a:rPr lang="en-US" sz="2000" b="1" dirty="0" smtClean="0">
                <a:solidFill>
                  <a:srgbClr val="FF0000"/>
                </a:solidFill>
                <a:latin typeface="Times New Roman" pitchFamily="18" charset="0"/>
                <a:ea typeface="cmr10" charset="-128"/>
                <a:cs typeface="Times New Roman" pitchFamily="18" charset="0"/>
              </a:rPr>
              <a:t>S</a:t>
            </a:r>
            <a:r>
              <a:rPr lang="en-US" sz="2000" b="1" baseline="30000" dirty="0" smtClean="0">
                <a:solidFill>
                  <a:srgbClr val="FF0000"/>
                </a:solidFill>
                <a:latin typeface="Times New Roman" pitchFamily="18" charset="0"/>
                <a:ea typeface="cmr10" charset="-128"/>
                <a:cs typeface="Times New Roman" pitchFamily="18" charset="0"/>
              </a:rPr>
              <a:t>∗</a:t>
            </a:r>
            <a:r>
              <a:rPr lang="en-US" sz="2000" dirty="0" smtClean="0">
                <a:latin typeface="Times New Roman" pitchFamily="18" charset="0"/>
                <a:ea typeface="cmr10" charset="-128"/>
                <a:cs typeface="Times New Roman" pitchFamily="18" charset="0"/>
              </a:rPr>
              <a:t>+ </a:t>
            </a:r>
            <a:r>
              <a:rPr lang="en-US" sz="2000" b="1" baseline="30000" dirty="0" smtClean="0">
                <a:latin typeface="Times New Roman" pitchFamily="18" charset="0"/>
                <a:cs typeface="Times New Roman" pitchFamily="18" charset="0"/>
              </a:rPr>
              <a:t>3</a:t>
            </a:r>
            <a:r>
              <a:rPr lang="en-US" sz="2000" dirty="0" smtClean="0">
                <a:latin typeface="Times New Roman" pitchFamily="18" charset="0"/>
                <a:ea typeface="cmr10" charset="-128"/>
                <a:cs typeface="Times New Roman" pitchFamily="18" charset="0"/>
              </a:rPr>
              <a:t>O2→ </a:t>
            </a:r>
            <a:r>
              <a:rPr lang="en-US" sz="2000" b="1" baseline="30000" dirty="0" smtClean="0">
                <a:solidFill>
                  <a:srgbClr val="FF0000"/>
                </a:solidFill>
                <a:latin typeface="Times New Roman" pitchFamily="18" charset="0"/>
                <a:cs typeface="Times New Roman" pitchFamily="18" charset="0"/>
              </a:rPr>
              <a:t>1</a:t>
            </a:r>
            <a:r>
              <a:rPr lang="en-US" sz="2000" b="1" dirty="0" smtClean="0">
                <a:solidFill>
                  <a:srgbClr val="FF0000"/>
                </a:solidFill>
                <a:latin typeface="Times New Roman" pitchFamily="18" charset="0"/>
                <a:ea typeface="cmr10" charset="-128"/>
                <a:cs typeface="Times New Roman" pitchFamily="18" charset="0"/>
              </a:rPr>
              <a:t>S</a:t>
            </a:r>
            <a:r>
              <a:rPr lang="en-US" sz="2000" dirty="0" smtClean="0">
                <a:latin typeface="Times New Roman" pitchFamily="18" charset="0"/>
                <a:ea typeface="cmr10" charset="-128"/>
                <a:cs typeface="Times New Roman" pitchFamily="18" charset="0"/>
              </a:rPr>
              <a:t>+ </a:t>
            </a:r>
            <a:r>
              <a:rPr lang="en-US" sz="2000" b="1" baseline="30000" dirty="0" smtClean="0">
                <a:solidFill>
                  <a:srgbClr val="0066FF"/>
                </a:solidFill>
                <a:latin typeface="Times New Roman" pitchFamily="18" charset="0"/>
                <a:cs typeface="Times New Roman" pitchFamily="18" charset="0"/>
              </a:rPr>
              <a:t>1</a:t>
            </a:r>
            <a:r>
              <a:rPr lang="en-US" sz="2000" b="1" dirty="0" smtClean="0">
                <a:solidFill>
                  <a:srgbClr val="0066FF"/>
                </a:solidFill>
                <a:latin typeface="Times New Roman" pitchFamily="18" charset="0"/>
                <a:ea typeface="cmr10" charset="-128"/>
                <a:cs typeface="Times New Roman" pitchFamily="18" charset="0"/>
              </a:rPr>
              <a:t>O</a:t>
            </a:r>
            <a:r>
              <a:rPr lang="en-US" sz="2000" b="1" baseline="30000" dirty="0" smtClean="0">
                <a:solidFill>
                  <a:srgbClr val="0066FF"/>
                </a:solidFill>
                <a:latin typeface="Times New Roman" pitchFamily="18" charset="0"/>
                <a:ea typeface="cmr10" charset="-128"/>
                <a:cs typeface="Times New Roman" pitchFamily="18" charset="0"/>
              </a:rPr>
              <a:t>∗</a:t>
            </a:r>
            <a:r>
              <a:rPr lang="en-US" sz="2000" b="1" baseline="-30000" dirty="0" smtClean="0">
                <a:solidFill>
                  <a:srgbClr val="0066FF"/>
                </a:solidFill>
                <a:latin typeface="Times New Roman" pitchFamily="18" charset="0"/>
                <a:ea typeface="cmr10" charset="-128"/>
                <a:cs typeface="Times New Roman" pitchFamily="18" charset="0"/>
              </a:rPr>
              <a:t>2</a:t>
            </a:r>
            <a:endParaRPr kumimoji="0" lang="en-US" sz="2000" b="1" i="0" u="none" strike="noStrike" cap="none" normalizeH="0" baseline="0" dirty="0" smtClean="0">
              <a:ln>
                <a:noFill/>
              </a:ln>
              <a:solidFill>
                <a:srgbClr val="0066FF"/>
              </a:solidFill>
              <a:effectLst/>
              <a:latin typeface="Times New Roman" pitchFamily="18" charset="0"/>
              <a:cs typeface="Times New Roman" pitchFamily="18" charset="0"/>
            </a:endParaRPr>
          </a:p>
        </p:txBody>
      </p:sp>
      <p:pic>
        <p:nvPicPr>
          <p:cNvPr id="3" name="Picture 2" descr="C:\Users\Dr.Lutfi\Desktop\كامل LTI\1 PDT\pdt\nihms-331703-f0003.jpg"/>
          <p:cNvPicPr>
            <a:picLocks noChangeAspect="1" noChangeArrowheads="1"/>
          </p:cNvPicPr>
          <p:nvPr/>
        </p:nvPicPr>
        <p:blipFill>
          <a:blip r:embed="rId2" cstate="print"/>
          <a:srcRect/>
          <a:stretch>
            <a:fillRect/>
          </a:stretch>
        </p:blipFill>
        <p:spPr bwMode="auto">
          <a:xfrm>
            <a:off x="1600200" y="3048000"/>
            <a:ext cx="6172200" cy="3505200"/>
          </a:xfrm>
          <a:prstGeom prst="rect">
            <a:avLst/>
          </a:prstGeom>
          <a:noFill/>
        </p:spPr>
      </p:pic>
      <p:sp>
        <p:nvSpPr>
          <p:cNvPr id="4"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4074"/>
            <a:ext cx="8991600" cy="1754326"/>
          </a:xfrm>
          <a:prstGeom prst="rect">
            <a:avLst/>
          </a:prstGeom>
          <a:solidFill>
            <a:schemeClr val="bg1"/>
          </a:solidFill>
        </p:spPr>
        <p:txBody>
          <a:bodyPr wrap="square">
            <a:spAutoFit/>
          </a:bodyPr>
          <a:lstStyle/>
          <a:p>
            <a:r>
              <a:rPr lang="en-US" dirty="0" smtClean="0">
                <a:latin typeface="Times New Roman" pitchFamily="18" charset="0"/>
                <a:cs typeface="Times New Roman" pitchFamily="18" charset="0"/>
              </a:rPr>
              <a:t>Following the absorption of light, the photosensitizer is transformed from its ground state into an excited state. The </a:t>
            </a:r>
            <a:r>
              <a:rPr lang="en-US" b="1" dirty="0" smtClean="0">
                <a:latin typeface="Times New Roman" pitchFamily="18" charset="0"/>
                <a:cs typeface="Times New Roman" pitchFamily="18" charset="0"/>
              </a:rPr>
              <a:t>activated photosensitizer </a:t>
            </a:r>
            <a:r>
              <a:rPr lang="en-US" dirty="0" smtClean="0">
                <a:latin typeface="Times New Roman" pitchFamily="18" charset="0"/>
                <a:cs typeface="Times New Roman" pitchFamily="18" charset="0"/>
              </a:rPr>
              <a:t>can undergo two kinds of reaction. </a:t>
            </a:r>
          </a:p>
          <a:p>
            <a:r>
              <a:rPr lang="en-US" b="1" dirty="0" smtClean="0">
                <a:solidFill>
                  <a:srgbClr val="FF0000"/>
                </a:solidFill>
                <a:latin typeface="Times New Roman" pitchFamily="18" charset="0"/>
                <a:cs typeface="Times New Roman" pitchFamily="18" charset="0"/>
              </a:rPr>
              <a:t>Type I reaction</a:t>
            </a:r>
            <a:r>
              <a:rPr lang="en-US" dirty="0" smtClean="0">
                <a:latin typeface="Times New Roman" pitchFamily="18" charset="0"/>
                <a:cs typeface="Times New Roman" pitchFamily="18" charset="0"/>
              </a:rPr>
              <a:t>, it can react directly with the substrate (a molecule),transferring a hydrogen atom to form </a:t>
            </a:r>
            <a:r>
              <a:rPr lang="en-US" b="1" dirty="0" smtClean="0">
                <a:latin typeface="Times New Roman" pitchFamily="18" charset="0"/>
                <a:cs typeface="Times New Roman" pitchFamily="18" charset="0"/>
              </a:rPr>
              <a:t>radicals</a:t>
            </a:r>
            <a:r>
              <a:rPr lang="en-US" dirty="0" smtClean="0">
                <a:latin typeface="Times New Roman" pitchFamily="18" charset="0"/>
                <a:cs typeface="Times New Roman" pitchFamily="18" charset="0"/>
              </a:rPr>
              <a:t>. The radicals interact with oxygen to produce oxygenated products </a:t>
            </a:r>
            <a:r>
              <a:rPr lang="en-US" dirty="0" smtClean="0">
                <a:solidFill>
                  <a:srgbClr val="FF0000"/>
                </a:solidFill>
                <a:latin typeface="Times New Roman" pitchFamily="18" charset="0"/>
                <a:cs typeface="Times New Roman" pitchFamily="18" charset="0"/>
              </a:rPr>
              <a:t>(</a:t>
            </a:r>
            <a:r>
              <a:rPr lang="en-US" b="1" baseline="30000" dirty="0" smtClean="0">
                <a:solidFill>
                  <a:srgbClr val="FF0000"/>
                </a:solidFill>
                <a:latin typeface="Times New Roman" pitchFamily="18" charset="0"/>
                <a:cs typeface="Times New Roman" pitchFamily="18" charset="0"/>
              </a:rPr>
              <a:t>1</a:t>
            </a:r>
            <a:r>
              <a:rPr lang="en-US" b="1" dirty="0" smtClean="0">
                <a:solidFill>
                  <a:srgbClr val="FF0000"/>
                </a:solidFill>
                <a:latin typeface="Times New Roman" pitchFamily="18" charset="0"/>
                <a:cs typeface="Times New Roman" pitchFamily="18" charset="0"/>
              </a:rPr>
              <a:t>O</a:t>
            </a:r>
            <a:r>
              <a:rPr lang="en-US" b="1" baseline="-25000" dirty="0" smtClean="0">
                <a:solidFill>
                  <a:srgbClr val="FF0000"/>
                </a:solidFill>
                <a:latin typeface="Times New Roman" pitchFamily="18" charset="0"/>
                <a:cs typeface="Times New Roman" pitchFamily="18" charset="0"/>
              </a:rPr>
              <a:t>2</a:t>
            </a:r>
            <a:r>
              <a:rPr lang="en-US" b="1" dirty="0" smtClean="0">
                <a:solidFill>
                  <a:srgbClr val="FF0000"/>
                </a:solidFill>
                <a:latin typeface="Times New Roman" pitchFamily="18" charset="0"/>
                <a:cs typeface="Times New Roman" pitchFamily="18" charset="0"/>
              </a:rPr>
              <a:t>)</a:t>
            </a:r>
          </a:p>
          <a:p>
            <a:r>
              <a:rPr lang="en-US" b="1" dirty="0" smtClean="0">
                <a:solidFill>
                  <a:srgbClr val="FF0000"/>
                </a:solidFill>
                <a:latin typeface="Times New Roman" pitchFamily="18" charset="0"/>
                <a:cs typeface="Times New Roman" pitchFamily="18" charset="0"/>
              </a:rPr>
              <a:t>Type II reaction</a:t>
            </a:r>
            <a:r>
              <a:rPr lang="en-US" dirty="0" smtClean="0">
                <a:latin typeface="Times New Roman" pitchFamily="18" charset="0"/>
                <a:cs typeface="Times New Roman" pitchFamily="18" charset="0"/>
              </a:rPr>
              <a:t>, the activated photosensitizer can transfer its energy directly to oxygen, to form singlet oxygen (</a:t>
            </a:r>
            <a:r>
              <a:rPr lang="en-US" baseline="30000" dirty="0" smtClean="0">
                <a:solidFill>
                  <a:srgbClr val="FF0000"/>
                </a:solidFill>
                <a:latin typeface="Times New Roman" pitchFamily="18" charset="0"/>
                <a:cs typeface="Times New Roman" pitchFamily="18" charset="0"/>
              </a:rPr>
              <a:t>1</a:t>
            </a:r>
            <a:r>
              <a:rPr lang="en-US" dirty="0" smtClean="0">
                <a:solidFill>
                  <a:srgbClr val="FF0000"/>
                </a:solidFill>
                <a:latin typeface="Times New Roman" pitchFamily="18" charset="0"/>
                <a:cs typeface="Times New Roman" pitchFamily="18" charset="0"/>
              </a:rPr>
              <a:t>O</a:t>
            </a:r>
            <a:r>
              <a:rPr lang="en-US" baseline="-25000" dirty="0" smtClean="0">
                <a:solidFill>
                  <a:srgbClr val="FF0000"/>
                </a:solidFill>
                <a:latin typeface="Times New Roman" pitchFamily="18" charset="0"/>
                <a:cs typeface="Times New Roman" pitchFamily="18" charset="0"/>
              </a:rPr>
              <a:t>2</a:t>
            </a:r>
            <a:r>
              <a:rPr lang="en-US" dirty="0" smtClean="0">
                <a:latin typeface="Times New Roman" pitchFamily="18" charset="0"/>
                <a:cs typeface="Times New Roman" pitchFamily="18" charset="0"/>
              </a:rPr>
              <a:t>) — a highly reactive oxygen species. </a:t>
            </a:r>
            <a:endParaRPr lang="en-US" dirty="0">
              <a:latin typeface="Times New Roman" pitchFamily="18" charset="0"/>
              <a:cs typeface="Times New Roman" pitchFamily="18" charset="0"/>
            </a:endParaRPr>
          </a:p>
        </p:txBody>
      </p:sp>
      <p:pic>
        <p:nvPicPr>
          <p:cNvPr id="3" name="Picture 2" descr="C:\Users\Dr.Lutfi\Desktop\كامل LTI\1 PDT\pdt\nrc1071-f2.jpg"/>
          <p:cNvPicPr>
            <a:picLocks noChangeAspect="1" noChangeArrowheads="1"/>
          </p:cNvPicPr>
          <p:nvPr/>
        </p:nvPicPr>
        <p:blipFill>
          <a:blip r:embed="rId2" cstate="print"/>
          <a:srcRect/>
          <a:stretch>
            <a:fillRect/>
          </a:stretch>
        </p:blipFill>
        <p:spPr bwMode="auto">
          <a:xfrm>
            <a:off x="762000" y="2590800"/>
            <a:ext cx="76200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152400" y="5715000"/>
            <a:ext cx="8915400" cy="923330"/>
          </a:xfrm>
          <a:prstGeom prst="rect">
            <a:avLst/>
          </a:prstGeom>
          <a:solidFill>
            <a:schemeClr val="bg1"/>
          </a:solidFill>
        </p:spPr>
        <p:txBody>
          <a:bodyPr wrap="square">
            <a:spAutoFit/>
          </a:bodyPr>
          <a:lstStyle/>
          <a:p>
            <a:r>
              <a:rPr lang="en-US" dirty="0" smtClean="0">
                <a:latin typeface="Times New Roman" pitchFamily="18" charset="0"/>
                <a:cs typeface="Times New Roman" pitchFamily="18" charset="0"/>
              </a:rPr>
              <a:t>NOTE: Excited singlet oxygen </a:t>
            </a:r>
            <a:r>
              <a:rPr lang="en-US" b="1" dirty="0" smtClean="0">
                <a:latin typeface="Times New Roman" pitchFamily="18" charset="0"/>
                <a:cs typeface="Times New Roman" pitchFamily="18" charset="0"/>
              </a:rPr>
              <a:t>¹O</a:t>
            </a:r>
            <a:r>
              <a:rPr lang="en-US" b="1" baseline="30000" dirty="0" smtClean="0">
                <a:latin typeface="Times New Roman" pitchFamily="18" charset="0"/>
                <a:cs typeface="Times New Roman" pitchFamily="18" charset="0"/>
              </a:rPr>
              <a:t>∗</a:t>
            </a:r>
            <a:r>
              <a:rPr lang="en-US" b="1"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is very reactive, thus leading to cellular oxidation and necrosis. To avoid additional oxidation of healthy cells, </a:t>
            </a:r>
            <a:r>
              <a:rPr lang="en-US" b="1" dirty="0" smtClean="0">
                <a:latin typeface="Times New Roman" pitchFamily="18" charset="0"/>
                <a:cs typeface="Times New Roman" pitchFamily="18" charset="0"/>
              </a:rPr>
              <a:t>Carotene</a:t>
            </a:r>
            <a:r>
              <a:rPr lang="en-US" dirty="0" smtClean="0">
                <a:latin typeface="Times New Roman" pitchFamily="18" charset="0"/>
                <a:cs typeface="Times New Roman" pitchFamily="18" charset="0"/>
              </a:rPr>
              <a:t> is injected after laser exposure which then promotes the toxic singlet oxygen to harmless triplet oxygen. </a:t>
            </a:r>
            <a:endParaRPr lang="en-US" dirty="0"/>
          </a:p>
        </p:txBody>
      </p:sp>
      <p:sp>
        <p:nvSpPr>
          <p:cNvPr id="5" name="Rectangle 4"/>
          <p:cNvSpPr/>
          <p:nvPr/>
        </p:nvSpPr>
        <p:spPr>
          <a:xfrm>
            <a:off x="304800" y="133290"/>
            <a:ext cx="5038944" cy="400110"/>
          </a:xfrm>
          <a:prstGeom prst="rect">
            <a:avLst/>
          </a:prstGeom>
        </p:spPr>
        <p:txBody>
          <a:bodyPr wrap="none">
            <a:spAutoFit/>
          </a:bodyPr>
          <a:lstStyle/>
          <a:p>
            <a:r>
              <a:rPr lang="en-US" sz="2000" dirty="0" smtClean="0">
                <a:latin typeface="Times New Roman" pitchFamily="18" charset="0"/>
                <a:cs typeface="Times New Roman" pitchFamily="18" charset="0"/>
              </a:rPr>
              <a:t>There </a:t>
            </a:r>
            <a:r>
              <a:rPr lang="en-US" sz="2000" b="1" dirty="0" smtClean="0">
                <a:solidFill>
                  <a:srgbClr val="FF0000"/>
                </a:solidFill>
                <a:latin typeface="Times New Roman" pitchFamily="18" charset="0"/>
                <a:cs typeface="Times New Roman" pitchFamily="18" charset="0"/>
              </a:rPr>
              <a:t>are two types of reaction during PDT</a:t>
            </a:r>
            <a:r>
              <a:rPr lang="en-US" sz="2000" dirty="0" smtClean="0">
                <a:latin typeface="Times New Roman" pitchFamily="18" charset="0"/>
                <a:cs typeface="Times New Roman" pitchFamily="18" charset="0"/>
              </a:rPr>
              <a:t>. </a:t>
            </a:r>
            <a:endParaRPr lang="en-US" sz="2000" dirty="0"/>
          </a:p>
        </p:txBody>
      </p:sp>
      <p:sp>
        <p:nvSpPr>
          <p:cNvPr id="6"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295400" y="2514600"/>
            <a:ext cx="6248400" cy="646331"/>
          </a:xfrm>
          <a:prstGeom prst="rect">
            <a:avLst/>
          </a:prstGeom>
          <a:solidFill>
            <a:srgbClr val="FFFFCC"/>
          </a:solidFill>
          <a:ln w="2857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Photodynamic Therapy (PDT)</a:t>
            </a:r>
            <a:endParaRPr kumimoji="0" lang="en-US" sz="3600" b="1" i="0" u="none" strike="noStrike" cap="none" normalizeH="0" baseline="0" dirty="0" smtClean="0">
              <a:ln>
                <a:noFill/>
              </a:ln>
              <a:solidFill>
                <a:srgbClr val="FF0000"/>
              </a:solidFill>
              <a:effectLst/>
              <a:latin typeface="Arial" pitchFamily="34" charset="0"/>
              <a:cs typeface="Arial" pitchFamily="34" charset="0"/>
            </a:endParaRPr>
          </a:p>
        </p:txBody>
      </p:sp>
      <p:sp>
        <p:nvSpPr>
          <p:cNvPr id="3"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533400" y="838200"/>
            <a:ext cx="8001000" cy="5791200"/>
          </a:xfrm>
          <a:prstGeom prst="rect">
            <a:avLst/>
          </a:prstGeom>
          <a:noFill/>
          <a:ln w="9525">
            <a:noFill/>
            <a:miter lim="800000"/>
            <a:headEnd/>
            <a:tailEnd/>
          </a:ln>
          <a:effectLst/>
        </p:spPr>
      </p:pic>
      <p:sp>
        <p:nvSpPr>
          <p:cNvPr id="3" name="Rectangle 1"/>
          <p:cNvSpPr>
            <a:spLocks noChangeArrowheads="1"/>
          </p:cNvSpPr>
          <p:nvPr/>
        </p:nvSpPr>
        <p:spPr bwMode="auto">
          <a:xfrm>
            <a:off x="914400" y="183177"/>
            <a:ext cx="7239000" cy="40011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kumimoji="0" lang="en-US" sz="2000" b="1" i="0" u="none" strike="noStrike" cap="none" normalizeH="0" baseline="0" dirty="0" smtClean="0">
                <a:ln>
                  <a:noFill/>
                </a:ln>
                <a:solidFill>
                  <a:srgbClr val="FF0000"/>
                </a:solidFill>
                <a:effectLst/>
                <a:latin typeface="Times New Roman" pitchFamily="18" charset="0"/>
                <a:ea typeface="cmr10"/>
                <a:cs typeface="Times New Roman" pitchFamily="18" charset="0"/>
              </a:rPr>
              <a:t>Mechanisms and Pathways</a:t>
            </a:r>
            <a:r>
              <a:rPr lang="en-US" sz="2000" b="1" dirty="0" smtClean="0">
                <a:solidFill>
                  <a:srgbClr val="FF0000"/>
                </a:solidFill>
                <a:latin typeface="Times New Roman" pitchFamily="18" charset="0"/>
                <a:cs typeface="Times New Roman" pitchFamily="18" charset="0"/>
              </a:rPr>
              <a:t> of photochemical treatment (PDT) </a:t>
            </a:r>
            <a:r>
              <a:rPr kumimoji="0" lang="en-US" sz="2000" b="1" i="0" u="none" strike="noStrike" cap="none" normalizeH="0" baseline="0" dirty="0" smtClean="0">
                <a:ln>
                  <a:noFill/>
                </a:ln>
                <a:solidFill>
                  <a:srgbClr val="FF0000"/>
                </a:solidFill>
                <a:effectLst/>
                <a:latin typeface="Times New Roman" pitchFamily="18" charset="0"/>
                <a:ea typeface="cmr10"/>
                <a:cs typeface="Times New Roman" pitchFamily="18" charset="0"/>
              </a:rPr>
              <a:t>:-</a:t>
            </a: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p:txBody>
      </p:sp>
      <p:sp>
        <p:nvSpPr>
          <p:cNvPr id="4"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314980"/>
            <a:ext cx="3412088" cy="523220"/>
          </a:xfrm>
          <a:prstGeom prst="rect">
            <a:avLst/>
          </a:prstGeom>
          <a:solidFill>
            <a:srgbClr val="FFFFCC"/>
          </a:solidFill>
          <a:ln w="28575">
            <a:solidFill>
              <a:srgbClr val="FF0000"/>
            </a:solidFill>
          </a:ln>
        </p:spPr>
        <p:txBody>
          <a:bodyPr wrap="none">
            <a:spAutoFit/>
          </a:bodyPr>
          <a:lstStyle/>
          <a:p>
            <a:pPr lvl="0" algn="justLow" fontAlgn="base">
              <a:spcBef>
                <a:spcPct val="0"/>
              </a:spcBef>
              <a:spcAft>
                <a:spcPct val="0"/>
              </a:spcAft>
            </a:pPr>
            <a:r>
              <a:rPr lang="en-US" sz="2800" b="1" dirty="0" smtClean="0">
                <a:solidFill>
                  <a:srgbClr val="FF0000"/>
                </a:solidFill>
                <a:latin typeface="Times New Roman" pitchFamily="18" charset="0"/>
                <a:ea typeface="cmr10" charset="-128"/>
                <a:cs typeface="Times New Roman" pitchFamily="18" charset="0"/>
              </a:rPr>
              <a:t>Applications of PDT:</a:t>
            </a:r>
            <a:endParaRPr lang="en-US" sz="2800" b="1" dirty="0" smtClean="0">
              <a:solidFill>
                <a:srgbClr val="FF0000"/>
              </a:solidFill>
              <a:latin typeface="Arial" pitchFamily="34" charset="0"/>
              <a:cs typeface="Arial" pitchFamily="34" charset="0"/>
            </a:endParaRPr>
          </a:p>
        </p:txBody>
      </p:sp>
      <p:sp>
        <p:nvSpPr>
          <p:cNvPr id="4" name="Rectangle 3"/>
          <p:cNvSpPr/>
          <p:nvPr/>
        </p:nvSpPr>
        <p:spPr>
          <a:xfrm>
            <a:off x="609600" y="838200"/>
            <a:ext cx="8153400" cy="707886"/>
          </a:xfrm>
          <a:prstGeom prst="rect">
            <a:avLst/>
          </a:prstGeom>
        </p:spPr>
        <p:txBody>
          <a:bodyPr wrap="square">
            <a:spAutoFit/>
          </a:bodyPr>
          <a:lstStyle/>
          <a:p>
            <a:pPr lvl="0" algn="justLow" eaLnBrk="0" fontAlgn="base" hangingPunct="0">
              <a:spcBef>
                <a:spcPct val="0"/>
              </a:spcBef>
              <a:spcAft>
                <a:spcPct val="0"/>
              </a:spcAft>
            </a:pPr>
            <a:r>
              <a:rPr lang="en-US" sz="2000" dirty="0" smtClean="0">
                <a:latin typeface="Times New Roman" pitchFamily="18" charset="0"/>
                <a:ea typeface="cmr10" charset="-128"/>
                <a:cs typeface="Times New Roman" pitchFamily="18" charset="0"/>
              </a:rPr>
              <a:t>There are many potential applications for PDT, but here are some of the more commonly used treatments:</a:t>
            </a:r>
          </a:p>
        </p:txBody>
      </p:sp>
      <p:pic>
        <p:nvPicPr>
          <p:cNvPr id="5" name="Picture 4" descr="C:\Users\Dr.Lutfi\Pictures\Table2.png"/>
          <p:cNvPicPr>
            <a:picLocks noChangeAspect="1" noChangeArrowheads="1"/>
          </p:cNvPicPr>
          <p:nvPr/>
        </p:nvPicPr>
        <p:blipFill>
          <a:blip r:embed="rId2" cstate="print"/>
          <a:srcRect/>
          <a:stretch>
            <a:fillRect/>
          </a:stretch>
        </p:blipFill>
        <p:spPr bwMode="auto">
          <a:xfrm>
            <a:off x="914400" y="2209800"/>
            <a:ext cx="7239000" cy="4343400"/>
          </a:xfrm>
          <a:prstGeom prst="rect">
            <a:avLst/>
          </a:prstGeom>
          <a:noFill/>
        </p:spPr>
      </p:pic>
      <p:sp>
        <p:nvSpPr>
          <p:cNvPr id="6" name="Rectangle 5"/>
          <p:cNvSpPr/>
          <p:nvPr/>
        </p:nvSpPr>
        <p:spPr>
          <a:xfrm>
            <a:off x="914400" y="1676400"/>
            <a:ext cx="7162800"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smtClean="0">
                <a:latin typeface="Times New Roman" pitchFamily="18" charset="0"/>
                <a:cs typeface="Times New Roman" pitchFamily="18" charset="0"/>
              </a:rPr>
              <a:t>Table.</a:t>
            </a:r>
            <a:r>
              <a:rPr lang="en-US" sz="2000" dirty="0" smtClean="0">
                <a:latin typeface="Times New Roman" pitchFamily="18" charset="0"/>
                <a:cs typeface="Times New Roman" pitchFamily="18" charset="0"/>
              </a:rPr>
              <a:t> List of common tumor types that have been treated by PDT.</a:t>
            </a:r>
            <a:endParaRPr lang="en-US" sz="2000" dirty="0">
              <a:latin typeface="Times New Roman" pitchFamily="18" charset="0"/>
              <a:cs typeface="Times New Roman" pitchFamily="18" charset="0"/>
            </a:endParaRPr>
          </a:p>
        </p:txBody>
      </p:sp>
      <p:sp>
        <p:nvSpPr>
          <p:cNvPr id="7"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Dr.Lutfi\Pictures\Table3.png"/>
          <p:cNvPicPr>
            <a:picLocks noChangeAspect="1" noChangeArrowheads="1"/>
          </p:cNvPicPr>
          <p:nvPr/>
        </p:nvPicPr>
        <p:blipFill>
          <a:blip r:embed="rId2" cstate="print"/>
          <a:srcRect/>
          <a:stretch>
            <a:fillRect/>
          </a:stretch>
        </p:blipFill>
        <p:spPr bwMode="auto">
          <a:xfrm>
            <a:off x="609600" y="914400"/>
            <a:ext cx="8001000" cy="5257800"/>
          </a:xfrm>
          <a:prstGeom prst="rect">
            <a:avLst/>
          </a:prstGeom>
          <a:noFill/>
        </p:spPr>
      </p:pic>
      <p:sp>
        <p:nvSpPr>
          <p:cNvPr id="43011" name="Rectangle 3"/>
          <p:cNvSpPr>
            <a:spLocks noChangeArrowheads="1"/>
          </p:cNvSpPr>
          <p:nvPr/>
        </p:nvSpPr>
        <p:spPr bwMode="auto">
          <a:xfrm>
            <a:off x="1297806" y="304800"/>
            <a:ext cx="6119176" cy="4616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Table.</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Dermatologic conditions treated by PDT.</a:t>
            </a:r>
          </a:p>
        </p:txBody>
      </p:sp>
      <p:sp>
        <p:nvSpPr>
          <p:cNvPr id="4"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1297806" y="304800"/>
            <a:ext cx="6119176" cy="4616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Table.</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Dermatologic conditions treated by PDT.</a:t>
            </a:r>
          </a:p>
        </p:txBody>
      </p:sp>
      <p:graphicFrame>
        <p:nvGraphicFramePr>
          <p:cNvPr id="5" name="Table 4"/>
          <p:cNvGraphicFramePr>
            <a:graphicFrameLocks noGrp="1"/>
          </p:cNvGraphicFramePr>
          <p:nvPr/>
        </p:nvGraphicFramePr>
        <p:xfrm>
          <a:off x="533401" y="1066799"/>
          <a:ext cx="7924798" cy="4982008"/>
        </p:xfrm>
        <a:graphic>
          <a:graphicData uri="http://schemas.openxmlformats.org/drawingml/2006/table">
            <a:tbl>
              <a:tblPr firstRow="1" bandRow="1">
                <a:tableStyleId>{F5AB1C69-6EDB-4FF4-983F-18BD219EF322}</a:tableStyleId>
              </a:tblPr>
              <a:tblGrid>
                <a:gridCol w="1631576"/>
                <a:gridCol w="2102223"/>
                <a:gridCol w="2253567"/>
                <a:gridCol w="1937432"/>
              </a:tblGrid>
              <a:tr h="838201">
                <a:tc>
                  <a:txBody>
                    <a:bodyPr/>
                    <a:lstStyle/>
                    <a:p>
                      <a:pPr algn="ctr"/>
                      <a:r>
                        <a:rPr lang="en-US" sz="2000" dirty="0" smtClean="0">
                          <a:latin typeface="Times New Roman" pitchFamily="18" charset="0"/>
                          <a:cs typeface="Times New Roman" pitchFamily="18" charset="0"/>
                        </a:rPr>
                        <a:t>Skin cancer</a:t>
                      </a:r>
                      <a:endParaRPr lang="en-US" sz="2000" dirty="0">
                        <a:latin typeface="Times New Roman" pitchFamily="18" charset="0"/>
                        <a:cs typeface="Times New Roman" pitchFamily="18" charset="0"/>
                      </a:endParaRPr>
                    </a:p>
                  </a:txBody>
                  <a:tcPr>
                    <a:cell3D prstMaterial="dkEdge">
                      <a:bevel prst="artDeco"/>
                      <a:lightRig rig="flood" dir="t"/>
                    </a:cell3D>
                  </a:tcPr>
                </a:tc>
                <a:tc>
                  <a:txBody>
                    <a:bodyPr/>
                    <a:lstStyle/>
                    <a:p>
                      <a:pPr algn="ctr"/>
                      <a:r>
                        <a:rPr lang="en-US" sz="2000" dirty="0" smtClean="0">
                          <a:latin typeface="Times New Roman" pitchFamily="18" charset="0"/>
                          <a:cs typeface="Times New Roman" pitchFamily="18" charset="0"/>
                        </a:rPr>
                        <a:t>Inflammatory and immune disorders</a:t>
                      </a:r>
                      <a:endParaRPr lang="en-US" sz="2000" dirty="0">
                        <a:latin typeface="Times New Roman" pitchFamily="18" charset="0"/>
                        <a:cs typeface="Times New Roman" pitchFamily="18" charset="0"/>
                      </a:endParaRPr>
                    </a:p>
                  </a:txBody>
                  <a:tcPr>
                    <a:cell3D prstMaterial="dkEdge">
                      <a:bevel prst="artDeco"/>
                      <a:lightRig rig="flood" dir="t"/>
                    </a:cell3D>
                  </a:tcPr>
                </a:tc>
                <a:tc>
                  <a:txBody>
                    <a:bodyPr/>
                    <a:lstStyle/>
                    <a:p>
                      <a:pPr algn="ctr"/>
                      <a:r>
                        <a:rPr lang="en-US" sz="2000" dirty="0" smtClean="0">
                          <a:latin typeface="Times New Roman" pitchFamily="18" charset="0"/>
                          <a:cs typeface="Times New Roman" pitchFamily="18" charset="0"/>
                        </a:rPr>
                        <a:t>Infectious disorders</a:t>
                      </a:r>
                      <a:endParaRPr lang="en-US" sz="2000" dirty="0">
                        <a:latin typeface="Times New Roman" pitchFamily="18" charset="0"/>
                        <a:cs typeface="Times New Roman" pitchFamily="18" charset="0"/>
                      </a:endParaRPr>
                    </a:p>
                  </a:txBody>
                  <a:tcPr>
                    <a:cell3D prstMaterial="dkEdge">
                      <a:bevel prst="artDeco"/>
                      <a:lightRig rig="flood" dir="t"/>
                    </a:cell3D>
                  </a:tcPr>
                </a:tc>
                <a:tc>
                  <a:txBody>
                    <a:bodyPr/>
                    <a:lstStyle/>
                    <a:p>
                      <a:pPr algn="ctr"/>
                      <a:r>
                        <a:rPr lang="en-US" sz="2000" dirty="0" smtClean="0">
                          <a:latin typeface="Times New Roman" pitchFamily="18" charset="0"/>
                          <a:cs typeface="Times New Roman" pitchFamily="18" charset="0"/>
                        </a:rPr>
                        <a:t>Miscellaneous</a:t>
                      </a:r>
                      <a:endParaRPr lang="en-US" sz="2000" dirty="0">
                        <a:latin typeface="Times New Roman" pitchFamily="18" charset="0"/>
                        <a:cs typeface="Times New Roman" pitchFamily="18" charset="0"/>
                      </a:endParaRPr>
                    </a:p>
                  </a:txBody>
                  <a:tcPr>
                    <a:cell3D prstMaterial="dkEdge">
                      <a:bevel prst="artDeco"/>
                      <a:lightRig rig="flood" dir="t"/>
                    </a:cell3D>
                  </a:tcPr>
                </a:tc>
              </a:tr>
              <a:tr h="731615">
                <a:tc>
                  <a:txBody>
                    <a:bodyPr/>
                    <a:lstStyle/>
                    <a:p>
                      <a:r>
                        <a:rPr lang="en-US" sz="2000" dirty="0" smtClean="0">
                          <a:latin typeface="Times New Roman" pitchFamily="18" charset="0"/>
                          <a:cs typeface="Times New Roman" pitchFamily="18" charset="0"/>
                        </a:rPr>
                        <a:t>Actinic </a:t>
                      </a:r>
                      <a:r>
                        <a:rPr lang="en-US" sz="2000" dirty="0" err="1" smtClean="0">
                          <a:latin typeface="Times New Roman" pitchFamily="18" charset="0"/>
                          <a:cs typeface="Times New Roman" pitchFamily="18" charset="0"/>
                        </a:rPr>
                        <a:t>keratosis</a:t>
                      </a:r>
                      <a:endParaRPr lang="en-US" sz="2000" dirty="0">
                        <a:latin typeface="Times New Roman" pitchFamily="18" charset="0"/>
                        <a:cs typeface="Times New Roman" pitchFamily="18" charset="0"/>
                      </a:endParaRPr>
                    </a:p>
                  </a:txBody>
                  <a:tcPr>
                    <a:cell3D prstMaterial="dkEdge">
                      <a:bevel prst="artDeco"/>
                      <a:lightRig rig="flood" dir="t"/>
                    </a:cell3D>
                  </a:tcPr>
                </a:tc>
                <a:tc>
                  <a:txBody>
                    <a:bodyPr/>
                    <a:lstStyle/>
                    <a:p>
                      <a:r>
                        <a:rPr lang="en-US" sz="2000" dirty="0" smtClean="0">
                          <a:latin typeface="Times New Roman" pitchFamily="18" charset="0"/>
                          <a:cs typeface="Times New Roman" pitchFamily="18" charset="0"/>
                        </a:rPr>
                        <a:t>Acne</a:t>
                      </a:r>
                    </a:p>
                    <a:p>
                      <a:r>
                        <a:rPr lang="en-US" sz="2000" dirty="0" err="1" smtClean="0">
                          <a:latin typeface="Times New Roman" pitchFamily="18" charset="0"/>
                          <a:cs typeface="Times New Roman" pitchFamily="18" charset="0"/>
                        </a:rPr>
                        <a:t>Photorejuvenation</a:t>
                      </a:r>
                      <a:endParaRPr lang="en-US" sz="2000" dirty="0">
                        <a:latin typeface="Times New Roman" pitchFamily="18" charset="0"/>
                        <a:cs typeface="Times New Roman" pitchFamily="18" charset="0"/>
                      </a:endParaRPr>
                    </a:p>
                  </a:txBody>
                  <a:tcPr>
                    <a:cell3D prstMaterial="dkEdge">
                      <a:bevel prst="artDeco"/>
                      <a:lightRig rig="flood" dir="t"/>
                    </a:cell3D>
                  </a:tcPr>
                </a:tc>
                <a:tc>
                  <a:txBody>
                    <a:bodyPr/>
                    <a:lstStyle/>
                    <a:p>
                      <a:r>
                        <a:rPr lang="en-US" sz="2000" dirty="0" err="1" smtClean="0">
                          <a:latin typeface="Times New Roman" pitchFamily="18" charset="0"/>
                          <a:cs typeface="Times New Roman" pitchFamily="18" charset="0"/>
                        </a:rPr>
                        <a:t>Methelin</a:t>
                      </a:r>
                      <a:r>
                        <a:rPr lang="en-US" sz="2000" dirty="0" smtClean="0">
                          <a:latin typeface="Times New Roman" pitchFamily="18" charset="0"/>
                          <a:cs typeface="Times New Roman" pitchFamily="18" charset="0"/>
                        </a:rPr>
                        <a:t> Resistant Staph </a:t>
                      </a:r>
                      <a:r>
                        <a:rPr lang="en-US" sz="2000" dirty="0" err="1" smtClean="0">
                          <a:latin typeface="Times New Roman" pitchFamily="18" charset="0"/>
                          <a:cs typeface="Times New Roman" pitchFamily="18" charset="0"/>
                        </a:rPr>
                        <a:t>aureus</a:t>
                      </a:r>
                      <a:endParaRPr lang="en-US" sz="2000" dirty="0">
                        <a:latin typeface="Times New Roman" pitchFamily="18" charset="0"/>
                        <a:cs typeface="Times New Roman" pitchFamily="18" charset="0"/>
                      </a:endParaRPr>
                    </a:p>
                  </a:txBody>
                  <a:tcPr>
                    <a:cell3D prstMaterial="dkEdge">
                      <a:bevel prst="artDeco"/>
                      <a:lightRig rig="flood" dir="t"/>
                    </a:cell3D>
                  </a:tcPr>
                </a:tc>
                <a:tc>
                  <a:txBody>
                    <a:bodyPr/>
                    <a:lstStyle/>
                    <a:p>
                      <a:r>
                        <a:rPr lang="en-US" sz="2000" dirty="0" smtClean="0">
                          <a:latin typeface="Times New Roman" pitchFamily="18" charset="0"/>
                          <a:cs typeface="Times New Roman" pitchFamily="18" charset="0"/>
                        </a:rPr>
                        <a:t>Laser assistant hair removal</a:t>
                      </a:r>
                      <a:endParaRPr lang="en-US" sz="2000" dirty="0">
                        <a:latin typeface="Times New Roman" pitchFamily="18" charset="0"/>
                        <a:cs typeface="Times New Roman" pitchFamily="18" charset="0"/>
                      </a:endParaRPr>
                    </a:p>
                  </a:txBody>
                  <a:tcPr>
                    <a:cell3D prstMaterial="dkEdge">
                      <a:bevel prst="artDeco"/>
                      <a:lightRig rig="flood" dir="t"/>
                    </a:cell3D>
                  </a:tcPr>
                </a:tc>
              </a:tr>
              <a:tr h="731615">
                <a:tc>
                  <a:txBody>
                    <a:bodyPr/>
                    <a:lstStyle/>
                    <a:p>
                      <a:r>
                        <a:rPr lang="en-US" sz="2000" dirty="0" smtClean="0">
                          <a:latin typeface="Times New Roman" pitchFamily="18" charset="0"/>
                          <a:cs typeface="Times New Roman" pitchFamily="18" charset="0"/>
                        </a:rPr>
                        <a:t>Basal </a:t>
                      </a:r>
                    </a:p>
                    <a:p>
                      <a:r>
                        <a:rPr lang="en-US" sz="2000" dirty="0" smtClean="0">
                          <a:latin typeface="Times New Roman" pitchFamily="18" charset="0"/>
                          <a:cs typeface="Times New Roman" pitchFamily="18" charset="0"/>
                        </a:rPr>
                        <a:t>cell CA</a:t>
                      </a:r>
                      <a:endParaRPr lang="en-US" sz="2000" dirty="0">
                        <a:latin typeface="Times New Roman" pitchFamily="18" charset="0"/>
                        <a:cs typeface="Times New Roman" pitchFamily="18" charset="0"/>
                      </a:endParaRPr>
                    </a:p>
                  </a:txBody>
                  <a:tcPr>
                    <a:cell3D prstMaterial="dkEdge">
                      <a:bevel prst="artDeco"/>
                      <a:lightRig rig="flood" dir="t"/>
                    </a:cell3D>
                  </a:tcPr>
                </a:tc>
                <a:tc>
                  <a:txBody>
                    <a:bodyPr/>
                    <a:lstStyle/>
                    <a:p>
                      <a:r>
                        <a:rPr lang="en-US" sz="2000" dirty="0" smtClean="0">
                          <a:latin typeface="Times New Roman" pitchFamily="18" charset="0"/>
                          <a:cs typeface="Times New Roman" pitchFamily="18" charset="0"/>
                        </a:rPr>
                        <a:t>Psoriasis</a:t>
                      </a:r>
                      <a:endParaRPr lang="en-US" sz="2000" dirty="0">
                        <a:latin typeface="Times New Roman" pitchFamily="18" charset="0"/>
                        <a:cs typeface="Times New Roman" pitchFamily="18" charset="0"/>
                      </a:endParaRPr>
                    </a:p>
                  </a:txBody>
                  <a:tcPr>
                    <a:cell3D prstMaterial="dkEdge">
                      <a:bevel prst="artDeco"/>
                      <a:lightRig rig="flood" dir="t"/>
                    </a:cell3D>
                  </a:tcPr>
                </a:tc>
                <a:tc>
                  <a:txBody>
                    <a:bodyPr/>
                    <a:lstStyle/>
                    <a:p>
                      <a:r>
                        <a:rPr lang="en-US" sz="2000" dirty="0" smtClean="0">
                          <a:latin typeface="Times New Roman" pitchFamily="18" charset="0"/>
                          <a:cs typeface="Times New Roman" pitchFamily="18" charset="0"/>
                        </a:rPr>
                        <a:t>HPV</a:t>
                      </a:r>
                    </a:p>
                    <a:p>
                      <a:r>
                        <a:rPr lang="en-US" sz="2000" dirty="0" smtClean="0">
                          <a:latin typeface="Times New Roman" pitchFamily="18" charset="0"/>
                          <a:cs typeface="Times New Roman" pitchFamily="18" charset="0"/>
                        </a:rPr>
                        <a:t>Oral </a:t>
                      </a:r>
                      <a:r>
                        <a:rPr lang="en-US" sz="2000" dirty="0" err="1" smtClean="0">
                          <a:latin typeface="Times New Roman" pitchFamily="18" charset="0"/>
                          <a:cs typeface="Times New Roman" pitchFamily="18" charset="0"/>
                        </a:rPr>
                        <a:t>Candidiasis</a:t>
                      </a:r>
                      <a:endParaRPr lang="en-US" sz="2000" dirty="0">
                        <a:latin typeface="Times New Roman" pitchFamily="18" charset="0"/>
                        <a:cs typeface="Times New Roman" pitchFamily="18" charset="0"/>
                      </a:endParaRPr>
                    </a:p>
                  </a:txBody>
                  <a:tcPr>
                    <a:cell3D prstMaterial="dkEdge">
                      <a:bevel prst="artDeco"/>
                      <a:lightRig rig="flood" dir="t"/>
                    </a:cell3D>
                  </a:tcPr>
                </a:tc>
                <a:tc>
                  <a:txBody>
                    <a:bodyPr/>
                    <a:lstStyle/>
                    <a:p>
                      <a:r>
                        <a:rPr lang="en-US" sz="2000" dirty="0" smtClean="0">
                          <a:latin typeface="Times New Roman" pitchFamily="18" charset="0"/>
                          <a:cs typeface="Times New Roman" pitchFamily="18" charset="0"/>
                        </a:rPr>
                        <a:t>Wrinkle</a:t>
                      </a:r>
                    </a:p>
                    <a:p>
                      <a:r>
                        <a:rPr lang="en-US" sz="2000" dirty="0" smtClean="0">
                          <a:latin typeface="Times New Roman" pitchFamily="18" charset="0"/>
                          <a:cs typeface="Times New Roman" pitchFamily="18" charset="0"/>
                        </a:rPr>
                        <a:t>removal</a:t>
                      </a:r>
                      <a:endParaRPr lang="en-US" sz="2000" dirty="0">
                        <a:latin typeface="Times New Roman" pitchFamily="18" charset="0"/>
                        <a:cs typeface="Times New Roman" pitchFamily="18" charset="0"/>
                      </a:endParaRPr>
                    </a:p>
                  </a:txBody>
                  <a:tcPr>
                    <a:cell3D prstMaterial="dkEdge">
                      <a:bevel prst="artDeco"/>
                      <a:lightRig rig="flood" dir="t"/>
                    </a:cell3D>
                  </a:tcPr>
                </a:tc>
              </a:tr>
              <a:tr h="731615">
                <a:tc>
                  <a:txBody>
                    <a:bodyPr/>
                    <a:lstStyle/>
                    <a:p>
                      <a:r>
                        <a:rPr lang="en-US" sz="2000" dirty="0" smtClean="0">
                          <a:latin typeface="Times New Roman" pitchFamily="18" charset="0"/>
                          <a:cs typeface="Times New Roman" pitchFamily="18" charset="0"/>
                        </a:rPr>
                        <a:t>Bowens disease</a:t>
                      </a:r>
                      <a:endParaRPr lang="en-US" sz="2000" dirty="0">
                        <a:latin typeface="Times New Roman" pitchFamily="18" charset="0"/>
                        <a:cs typeface="Times New Roman" pitchFamily="18" charset="0"/>
                      </a:endParaRPr>
                    </a:p>
                  </a:txBody>
                  <a:tcPr>
                    <a:cell3D prstMaterial="dkEdge">
                      <a:bevel prst="artDeco"/>
                      <a:lightRig rig="flood" dir="t"/>
                    </a:cell3D>
                  </a:tcPr>
                </a:tc>
                <a:tc>
                  <a:txBody>
                    <a:bodyPr/>
                    <a:lstStyle/>
                    <a:p>
                      <a:r>
                        <a:rPr lang="en-US" sz="2000" dirty="0" smtClean="0">
                          <a:latin typeface="Times New Roman" pitchFamily="18" charset="0"/>
                          <a:cs typeface="Times New Roman" pitchFamily="18" charset="0"/>
                        </a:rPr>
                        <a:t>Lichen </a:t>
                      </a:r>
                      <a:r>
                        <a:rPr lang="en-US" sz="2000" dirty="0" err="1" smtClean="0">
                          <a:latin typeface="Times New Roman" pitchFamily="18" charset="0"/>
                          <a:cs typeface="Times New Roman" pitchFamily="18" charset="0"/>
                        </a:rPr>
                        <a:t>Planus</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Lichen Sclerosis</a:t>
                      </a:r>
                      <a:endParaRPr lang="en-US" sz="2000" dirty="0">
                        <a:latin typeface="Times New Roman" pitchFamily="18" charset="0"/>
                        <a:cs typeface="Times New Roman" pitchFamily="18" charset="0"/>
                      </a:endParaRPr>
                    </a:p>
                  </a:txBody>
                  <a:tcPr>
                    <a:cell3D prstMaterial="dkEdge">
                      <a:bevel prst="artDeco"/>
                      <a:lightRig rig="flood" dir="t"/>
                    </a:cell3D>
                  </a:tcPr>
                </a:tc>
                <a:tc>
                  <a:txBody>
                    <a:bodyPr/>
                    <a:lstStyle/>
                    <a:p>
                      <a:r>
                        <a:rPr lang="en-US" sz="2000" dirty="0" err="1" smtClean="0">
                          <a:latin typeface="Times New Roman" pitchFamily="18" charset="0"/>
                          <a:cs typeface="Times New Roman" pitchFamily="18" charset="0"/>
                        </a:rPr>
                        <a:t>Mollusum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Contagiousum</a:t>
                      </a:r>
                      <a:endParaRPr lang="en-US" sz="2000" dirty="0">
                        <a:latin typeface="Times New Roman" pitchFamily="18" charset="0"/>
                        <a:cs typeface="Times New Roman" pitchFamily="18" charset="0"/>
                      </a:endParaRPr>
                    </a:p>
                  </a:txBody>
                  <a:tcPr>
                    <a:cell3D prstMaterial="dkEdge">
                      <a:bevel prst="artDeco"/>
                      <a:lightRig rig="flood" dir="t"/>
                    </a:cell3D>
                  </a:tcPr>
                </a:tc>
                <a:tc>
                  <a:txBody>
                    <a:bodyPr/>
                    <a:lstStyle/>
                    <a:p>
                      <a:r>
                        <a:rPr lang="en-US" sz="2000" dirty="0" err="1" smtClean="0">
                          <a:latin typeface="Times New Roman" pitchFamily="18" charset="0"/>
                          <a:cs typeface="Times New Roman" pitchFamily="18" charset="0"/>
                        </a:rPr>
                        <a:t>Portwine</a:t>
                      </a:r>
                      <a:r>
                        <a:rPr lang="en-US" sz="2000" dirty="0" smtClean="0">
                          <a:latin typeface="Times New Roman" pitchFamily="18" charset="0"/>
                          <a:cs typeface="Times New Roman" pitchFamily="18" charset="0"/>
                        </a:rPr>
                        <a:t> stain</a:t>
                      </a:r>
                      <a:endParaRPr lang="en-US" sz="2000" dirty="0">
                        <a:latin typeface="Times New Roman" pitchFamily="18" charset="0"/>
                        <a:cs typeface="Times New Roman" pitchFamily="18" charset="0"/>
                      </a:endParaRPr>
                    </a:p>
                  </a:txBody>
                  <a:tcPr>
                    <a:cell3D prstMaterial="dkEdge">
                      <a:bevel prst="artDeco"/>
                      <a:lightRig rig="flood" dir="t"/>
                    </a:cell3D>
                  </a:tcPr>
                </a:tc>
              </a:tr>
              <a:tr h="1367802">
                <a:tc>
                  <a:txBody>
                    <a:bodyPr/>
                    <a:lstStyle/>
                    <a:p>
                      <a:r>
                        <a:rPr lang="en-US" sz="2000" dirty="0" err="1" smtClean="0">
                          <a:latin typeface="Times New Roman" pitchFamily="18" charset="0"/>
                          <a:cs typeface="Times New Roman" pitchFamily="18" charset="0"/>
                        </a:rPr>
                        <a:t>Squamous</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cell CA</a:t>
                      </a:r>
                      <a:endParaRPr lang="en-US" sz="2000" dirty="0">
                        <a:latin typeface="Times New Roman" pitchFamily="18" charset="0"/>
                        <a:cs typeface="Times New Roman" pitchFamily="18" charset="0"/>
                      </a:endParaRPr>
                    </a:p>
                  </a:txBody>
                  <a:tcPr>
                    <a:cell3D prstMaterial="dkEdge">
                      <a:bevel prst="artDeco"/>
                      <a:lightRig rig="flood" dir="t"/>
                    </a:cell3D>
                  </a:tcPr>
                </a:tc>
                <a:tc>
                  <a:txBody>
                    <a:bodyPr/>
                    <a:lstStyle/>
                    <a:p>
                      <a:r>
                        <a:rPr lang="en-US" sz="2000" dirty="0" smtClean="0">
                          <a:latin typeface="Times New Roman" pitchFamily="18" charset="0"/>
                          <a:cs typeface="Times New Roman" pitchFamily="18" charset="0"/>
                        </a:rPr>
                        <a:t>Alopecia </a:t>
                      </a:r>
                      <a:r>
                        <a:rPr lang="en-US" sz="2000" dirty="0" err="1" smtClean="0">
                          <a:latin typeface="Times New Roman" pitchFamily="18" charset="0"/>
                          <a:cs typeface="Times New Roman" pitchFamily="18" charset="0"/>
                        </a:rPr>
                        <a:t>Areata</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Scleroderma</a:t>
                      </a:r>
                      <a:endParaRPr lang="en-US" sz="2000" dirty="0">
                        <a:latin typeface="Times New Roman" pitchFamily="18" charset="0"/>
                        <a:cs typeface="Times New Roman" pitchFamily="18" charset="0"/>
                      </a:endParaRPr>
                    </a:p>
                  </a:txBody>
                  <a:tcPr>
                    <a:cell3D prstMaterial="dkEdge">
                      <a:bevel prst="artDeco"/>
                      <a:lightRig rig="flood" dir="t"/>
                    </a:cell3D>
                  </a:tcPr>
                </a:tc>
                <a:tc>
                  <a:txBody>
                    <a:bodyPr/>
                    <a:lstStyle/>
                    <a:p>
                      <a:r>
                        <a:rPr lang="en-US" sz="2000" dirty="0" err="1" smtClean="0">
                          <a:latin typeface="Times New Roman" pitchFamily="18" charset="0"/>
                          <a:cs typeface="Times New Roman" pitchFamily="18" charset="0"/>
                        </a:rPr>
                        <a:t>Tinea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rubrum</a:t>
                      </a:r>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Onychomycosis</a:t>
                      </a:r>
                      <a:endParaRPr lang="en-US" sz="2000" dirty="0">
                        <a:latin typeface="Times New Roman" pitchFamily="18" charset="0"/>
                        <a:cs typeface="Times New Roman" pitchFamily="18" charset="0"/>
                      </a:endParaRPr>
                    </a:p>
                  </a:txBody>
                  <a:tcPr>
                    <a:cell3D prstMaterial="dkEdge">
                      <a:bevel prst="artDeco"/>
                      <a:lightRig rig="flood" dir="t"/>
                    </a:cell3D>
                  </a:tcPr>
                </a:tc>
                <a:tc>
                  <a:txBody>
                    <a:bodyPr/>
                    <a:lstStyle/>
                    <a:p>
                      <a:r>
                        <a:rPr lang="en-US" sz="2000" dirty="0" err="1" smtClean="0">
                          <a:latin typeface="Times New Roman" pitchFamily="18" charset="0"/>
                          <a:cs typeface="Times New Roman" pitchFamily="18" charset="0"/>
                        </a:rPr>
                        <a:t>Cutaneous</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T-cell </a:t>
                      </a:r>
                    </a:p>
                    <a:p>
                      <a:r>
                        <a:rPr lang="en-US" sz="2000" dirty="0" smtClean="0">
                          <a:latin typeface="Times New Roman" pitchFamily="18" charset="0"/>
                          <a:cs typeface="Times New Roman" pitchFamily="18" charset="0"/>
                        </a:rPr>
                        <a:t>lymphoma</a:t>
                      </a:r>
                      <a:endParaRPr lang="en-US" sz="2000" dirty="0">
                        <a:latin typeface="Times New Roman" pitchFamily="18" charset="0"/>
                        <a:cs typeface="Times New Roman" pitchFamily="18" charset="0"/>
                      </a:endParaRPr>
                    </a:p>
                  </a:txBody>
                  <a:tcPr>
                    <a:cell3D prstMaterial="dkEdge">
                      <a:bevel prst="artDeco"/>
                      <a:lightRig rig="flood" dir="t"/>
                    </a:cell3D>
                  </a:tcPr>
                </a:tc>
              </a:tr>
              <a:tr h="413521">
                <a:tc>
                  <a:txBody>
                    <a:bodyPr/>
                    <a:lstStyle/>
                    <a:p>
                      <a:endParaRPr lang="en-US" sz="2000" dirty="0">
                        <a:latin typeface="Times New Roman" pitchFamily="18" charset="0"/>
                        <a:cs typeface="Times New Roman" pitchFamily="18" charset="0"/>
                      </a:endParaRPr>
                    </a:p>
                  </a:txBody>
                  <a:tcPr>
                    <a:cell3D prstMaterial="dkEdge">
                      <a:bevel prst="artDeco"/>
                      <a:lightRig rig="flood" dir="t"/>
                    </a:cell3D>
                  </a:tcPr>
                </a:tc>
                <a:tc>
                  <a:txBody>
                    <a:bodyPr/>
                    <a:lstStyle/>
                    <a:p>
                      <a:endParaRPr lang="en-US" sz="2000" dirty="0">
                        <a:latin typeface="Times New Roman" pitchFamily="18" charset="0"/>
                        <a:cs typeface="Times New Roman" pitchFamily="18" charset="0"/>
                      </a:endParaRPr>
                    </a:p>
                  </a:txBody>
                  <a:tcPr>
                    <a:cell3D prstMaterial="dkEdge">
                      <a:bevel prst="artDeco"/>
                      <a:lightRig rig="flood" dir="t"/>
                    </a:cell3D>
                  </a:tcPr>
                </a:tc>
                <a:tc>
                  <a:txBody>
                    <a:bodyPr/>
                    <a:lstStyle/>
                    <a:p>
                      <a:endParaRPr lang="en-US" sz="2000" dirty="0">
                        <a:latin typeface="Times New Roman" pitchFamily="18" charset="0"/>
                        <a:cs typeface="Times New Roman" pitchFamily="18" charset="0"/>
                      </a:endParaRPr>
                    </a:p>
                  </a:txBody>
                  <a:tcPr>
                    <a:cell3D prstMaterial="dkEdge">
                      <a:bevel prst="artDeco"/>
                      <a:lightRig rig="flood" dir="t"/>
                    </a:cell3D>
                  </a:tcPr>
                </a:tc>
                <a:tc>
                  <a:txBody>
                    <a:bodyPr/>
                    <a:lstStyle/>
                    <a:p>
                      <a:endParaRPr lang="en-US" sz="2000" dirty="0">
                        <a:latin typeface="Times New Roman" pitchFamily="18" charset="0"/>
                        <a:cs typeface="Times New Roman" pitchFamily="18" charset="0"/>
                      </a:endParaRPr>
                    </a:p>
                  </a:txBody>
                  <a:tcPr>
                    <a:cell3D prstMaterial="dkEdge">
                      <a:bevel prst="artDeco"/>
                      <a:lightRig rig="flood" dir="t"/>
                    </a:cell3D>
                  </a:tcPr>
                </a:tc>
              </a:tr>
            </a:tbl>
          </a:graphicData>
        </a:graphic>
      </p:graphicFrame>
      <p:sp>
        <p:nvSpPr>
          <p:cNvPr id="4"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017216"/>
            <a:ext cx="8305800" cy="2554545"/>
          </a:xfrm>
          <a:prstGeom prst="rect">
            <a:avLst/>
          </a:prstGeom>
          <a:solidFill>
            <a:schemeClr val="bg1"/>
          </a:solidFill>
          <a:ln w="19050">
            <a:solidFill>
              <a:schemeClr val="tx1"/>
            </a:solidFill>
          </a:ln>
        </p:spPr>
        <p:txBody>
          <a:bodyPr wrap="square">
            <a:spAutoFit/>
          </a:bodyPr>
          <a:lstStyle/>
          <a:p>
            <a:pPr marL="457200" indent="-457200">
              <a:buFont typeface="+mj-lt"/>
              <a:buAutoNum type="arabicParenR"/>
            </a:pPr>
            <a:r>
              <a:rPr lang="en-US" sz="2000" b="1" dirty="0" smtClean="0">
                <a:solidFill>
                  <a:srgbClr val="FF0000"/>
                </a:solidFill>
                <a:latin typeface="Times New Roman" pitchFamily="18" charset="0"/>
                <a:cs typeface="Times New Roman" pitchFamily="18" charset="0"/>
              </a:rPr>
              <a:t>Direct:</a:t>
            </a:r>
            <a:r>
              <a:rPr lang="en-US" sz="2000" dirty="0" smtClean="0">
                <a:latin typeface="Times New Roman" pitchFamily="18" charset="0"/>
                <a:cs typeface="Times New Roman" pitchFamily="18" charset="0"/>
              </a:rPr>
              <a:t> by Photochemical reactions that generating </a:t>
            </a:r>
            <a:r>
              <a:rPr lang="en-US" sz="2000" dirty="0" smtClean="0">
                <a:solidFill>
                  <a:srgbClr val="0066FF"/>
                </a:solidFill>
                <a:latin typeface="Times New Roman" pitchFamily="18" charset="0"/>
                <a:cs typeface="Times New Roman" pitchFamily="18" charset="0"/>
              </a:rPr>
              <a:t>Reactive oxygen species </a:t>
            </a:r>
            <a:r>
              <a:rPr lang="en-US" sz="2000" dirty="0" smtClean="0">
                <a:latin typeface="Times New Roman" pitchFamily="18" charset="0"/>
                <a:cs typeface="Times New Roman" pitchFamily="18" charset="0"/>
              </a:rPr>
              <a:t>(singlet oxygen,</a:t>
            </a:r>
            <a:r>
              <a:rPr lang="en-US" sz="2000" dirty="0" smtClean="0">
                <a:latin typeface="Times New Roman" pitchFamily="18" charset="0"/>
                <a:ea typeface="cmr10" charset="-128"/>
                <a:cs typeface="Times New Roman" pitchFamily="18" charset="0"/>
              </a:rPr>
              <a:t> free radicals),</a:t>
            </a:r>
            <a:r>
              <a:rPr lang="en-US" sz="2000" dirty="0" smtClean="0">
                <a:solidFill>
                  <a:srgbClr val="0066FF"/>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which are very toxic to the tissue so leading to tissue necrosis and apoptosis (cancer cell death).</a:t>
            </a:r>
          </a:p>
          <a:p>
            <a:pPr marL="457200" indent="-457200">
              <a:buFont typeface="+mj-lt"/>
              <a:buAutoNum type="arabicParenR"/>
            </a:pPr>
            <a:endParaRPr lang="en-US" sz="2000" dirty="0" smtClean="0">
              <a:latin typeface="Times New Roman" pitchFamily="18" charset="0"/>
              <a:cs typeface="Times New Roman" pitchFamily="18" charset="0"/>
            </a:endParaRPr>
          </a:p>
          <a:p>
            <a:pPr marL="457200" indent="-457200">
              <a:buFont typeface="+mj-lt"/>
              <a:buAutoNum type="arabicParenR"/>
            </a:pPr>
            <a:r>
              <a:rPr lang="en-US" sz="2000" b="1" dirty="0" smtClean="0">
                <a:solidFill>
                  <a:srgbClr val="FF0000"/>
                </a:solidFill>
                <a:latin typeface="Times New Roman" pitchFamily="18" charset="0"/>
                <a:cs typeface="Times New Roman" pitchFamily="18" charset="0"/>
              </a:rPr>
              <a:t>Indirect:</a:t>
            </a:r>
            <a:r>
              <a:rPr lang="en-US" sz="2000" dirty="0" smtClean="0">
                <a:latin typeface="Times New Roman" pitchFamily="18" charset="0"/>
                <a:cs typeface="Times New Roman" pitchFamily="18" charset="0"/>
              </a:rPr>
              <a:t> PDT </a:t>
            </a:r>
            <a:r>
              <a:rPr lang="en-US" sz="2000" dirty="0">
                <a:latin typeface="Times New Roman" pitchFamily="18" charset="0"/>
                <a:cs typeface="Times New Roman" pitchFamily="18" charset="0"/>
              </a:rPr>
              <a:t>appears to shrink or destroy tumors in two other </a:t>
            </a:r>
            <a:r>
              <a:rPr lang="en-US" sz="2000" dirty="0" smtClean="0">
                <a:latin typeface="Times New Roman" pitchFamily="18" charset="0"/>
                <a:cs typeface="Times New Roman" pitchFamily="18" charset="0"/>
              </a:rPr>
              <a:t>ways:- </a:t>
            </a:r>
          </a:p>
          <a:p>
            <a:pPr marL="1079500" indent="-569913"/>
            <a:r>
              <a:rPr lang="en-US" sz="2000" dirty="0" smtClean="0">
                <a:latin typeface="Times New Roman" pitchFamily="18" charset="0"/>
                <a:cs typeface="Times New Roman" pitchFamily="18" charset="0"/>
              </a:rPr>
              <a:t>A-   The </a:t>
            </a:r>
            <a:r>
              <a:rPr lang="en-US" sz="2000" dirty="0">
                <a:latin typeface="Times New Roman" pitchFamily="18" charset="0"/>
                <a:cs typeface="Times New Roman" pitchFamily="18" charset="0"/>
              </a:rPr>
              <a:t>photosensitizer can damage </a:t>
            </a:r>
            <a:r>
              <a:rPr lang="en-US" sz="2000" dirty="0">
                <a:latin typeface="Times New Roman" pitchFamily="18" charset="0"/>
                <a:cs typeface="Times New Roman" pitchFamily="18" charset="0"/>
                <a:hlinkClick r:id="rId2" tooltip="Click to see definition."/>
              </a:rPr>
              <a:t>blood vessels</a:t>
            </a:r>
            <a:r>
              <a:rPr lang="en-US" sz="2000" dirty="0">
                <a:latin typeface="Times New Roman" pitchFamily="18" charset="0"/>
                <a:cs typeface="Times New Roman" pitchFamily="18" charset="0"/>
              </a:rPr>
              <a:t> in the </a:t>
            </a:r>
            <a:r>
              <a:rPr lang="en-US" sz="2000" dirty="0" smtClean="0">
                <a:latin typeface="Times New Roman" pitchFamily="18" charset="0"/>
                <a:cs typeface="Times New Roman" pitchFamily="18" charset="0"/>
              </a:rPr>
              <a:t>tumor</a:t>
            </a:r>
            <a:r>
              <a:rPr lang="en-US" sz="2000" dirty="0">
                <a:latin typeface="Times New Roman" pitchFamily="18" charset="0"/>
                <a:cs typeface="Times New Roman" pitchFamily="18" charset="0"/>
              </a:rPr>
              <a:t>, thereby preventing the cancer from receiving necessary </a:t>
            </a:r>
            <a:r>
              <a:rPr lang="en-US" sz="2000" dirty="0" smtClean="0">
                <a:latin typeface="Times New Roman" pitchFamily="18" charset="0"/>
                <a:cs typeface="Times New Roman" pitchFamily="18" charset="0"/>
              </a:rPr>
              <a:t>nutrients. </a:t>
            </a:r>
          </a:p>
          <a:p>
            <a:pPr marL="1079500" indent="-569913"/>
            <a:r>
              <a:rPr lang="en-US" sz="2000" dirty="0" smtClean="0">
                <a:latin typeface="Times New Roman" pitchFamily="18" charset="0"/>
                <a:cs typeface="Times New Roman" pitchFamily="18" charset="0"/>
              </a:rPr>
              <a:t>B-    PDT </a:t>
            </a:r>
            <a:r>
              <a:rPr lang="en-US" sz="2000" dirty="0">
                <a:latin typeface="Times New Roman" pitchFamily="18" charset="0"/>
                <a:cs typeface="Times New Roman" pitchFamily="18" charset="0"/>
              </a:rPr>
              <a:t>also may </a:t>
            </a:r>
            <a:r>
              <a:rPr lang="en-US" sz="2000" dirty="0" smtClean="0">
                <a:latin typeface="Times New Roman" pitchFamily="18" charset="0"/>
                <a:cs typeface="Times New Roman" pitchFamily="18" charset="0"/>
              </a:rPr>
              <a:t>activate the </a:t>
            </a:r>
            <a:r>
              <a:rPr lang="en-US" sz="2000" dirty="0">
                <a:latin typeface="Times New Roman" pitchFamily="18" charset="0"/>
                <a:cs typeface="Times New Roman" pitchFamily="18" charset="0"/>
                <a:hlinkClick r:id="rId2" tooltip="Click to see definition."/>
              </a:rPr>
              <a:t>immune system</a:t>
            </a:r>
            <a:r>
              <a:rPr lang="en-US" sz="2000" dirty="0">
                <a:latin typeface="Times New Roman" pitchFamily="18" charset="0"/>
                <a:cs typeface="Times New Roman" pitchFamily="18" charset="0"/>
              </a:rPr>
              <a:t> to attack the tumor cells.</a:t>
            </a:r>
          </a:p>
        </p:txBody>
      </p:sp>
      <p:sp>
        <p:nvSpPr>
          <p:cNvPr id="3" name="Rectangle 2"/>
          <p:cNvSpPr/>
          <p:nvPr/>
        </p:nvSpPr>
        <p:spPr>
          <a:xfrm>
            <a:off x="533400" y="314980"/>
            <a:ext cx="5113772" cy="523220"/>
          </a:xfrm>
          <a:prstGeom prst="rect">
            <a:avLst/>
          </a:prstGeom>
          <a:solidFill>
            <a:srgbClr val="FFFFCC"/>
          </a:solidFill>
          <a:ln w="28575">
            <a:solidFill>
              <a:srgbClr val="FF0000"/>
            </a:solidFill>
          </a:ln>
        </p:spPr>
        <p:txBody>
          <a:bodyPr wrap="none">
            <a:spAutoFit/>
          </a:bodyPr>
          <a:lstStyle/>
          <a:p>
            <a:r>
              <a:rPr lang="en-US" sz="2800" b="1" dirty="0" smtClean="0">
                <a:solidFill>
                  <a:srgbClr val="FF0000"/>
                </a:solidFill>
                <a:latin typeface="Times New Roman" pitchFamily="18" charset="0"/>
                <a:cs typeface="Times New Roman" pitchFamily="18" charset="0"/>
              </a:rPr>
              <a:t>How PDT kills the cancer cells ?</a:t>
            </a:r>
          </a:p>
        </p:txBody>
      </p:sp>
      <p:sp>
        <p:nvSpPr>
          <p:cNvPr id="4" name="Rectangle 3"/>
          <p:cNvSpPr/>
          <p:nvPr/>
        </p:nvSpPr>
        <p:spPr>
          <a:xfrm>
            <a:off x="533400" y="990600"/>
            <a:ext cx="8305800" cy="461665"/>
          </a:xfrm>
          <a:prstGeom prst="rect">
            <a:avLst/>
          </a:prstGeom>
          <a:solidFill>
            <a:schemeClr val="bg1"/>
          </a:solidFill>
          <a:ln w="19050">
            <a:solidFill>
              <a:schemeClr val="tx1"/>
            </a:solidFill>
          </a:ln>
        </p:spPr>
        <p:txBody>
          <a:bodyPr wrap="square">
            <a:spAutoFit/>
          </a:bodyPr>
          <a:lstStyle/>
          <a:p>
            <a:r>
              <a:rPr lang="en-US" sz="2400" b="1" dirty="0" smtClean="0">
                <a:latin typeface="Times New Roman" pitchFamily="18" charset="0"/>
                <a:cs typeface="Times New Roman" pitchFamily="18" charset="0"/>
              </a:rPr>
              <a:t>PDT </a:t>
            </a:r>
            <a:r>
              <a:rPr lang="en-US" sz="2400" dirty="0" smtClean="0">
                <a:latin typeface="Times New Roman" pitchFamily="18" charset="0"/>
                <a:cs typeface="Times New Roman" pitchFamily="18" charset="0"/>
              </a:rPr>
              <a:t>induces cell damage through </a:t>
            </a:r>
            <a:r>
              <a:rPr lang="en-US" sz="2400" b="1" dirty="0" smtClean="0">
                <a:latin typeface="Times New Roman" pitchFamily="18" charset="0"/>
                <a:cs typeface="Times New Roman" pitchFamily="18" charset="0"/>
              </a:rPr>
              <a:t>direct and indirect </a:t>
            </a:r>
            <a:r>
              <a:rPr lang="en-US" sz="2400" dirty="0" smtClean="0">
                <a:latin typeface="Times New Roman" pitchFamily="18" charset="0"/>
                <a:cs typeface="Times New Roman" pitchFamily="18" charset="0"/>
              </a:rPr>
              <a:t>ways. </a:t>
            </a:r>
            <a:endParaRPr lang="en-US" sz="2400" dirty="0">
              <a:latin typeface="Times New Roman" pitchFamily="18" charset="0"/>
              <a:cs typeface="Times New Roman" pitchFamily="18" charset="0"/>
            </a:endParaRPr>
          </a:p>
        </p:txBody>
      </p:sp>
      <p:sp>
        <p:nvSpPr>
          <p:cNvPr id="5"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extLst>
      <p:ext uri="{BB962C8B-B14F-4D97-AF65-F5344CB8AC3E}">
        <p14:creationId xmlns:p14="http://schemas.microsoft.com/office/powerpoint/2010/main" xmlns="" val="417033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8534400" cy="3323987"/>
          </a:xfrm>
          <a:prstGeom prst="rect">
            <a:avLst/>
          </a:prstGeom>
          <a:solidFill>
            <a:schemeClr val="bg1"/>
          </a:solidFill>
          <a:ln w="28575">
            <a:solidFill>
              <a:schemeClr val="tx1"/>
            </a:solidFill>
          </a:ln>
        </p:spPr>
        <p:txBody>
          <a:bodyPr wrap="square">
            <a:spAutoFit/>
          </a:bodyPr>
          <a:lstStyle/>
          <a:p>
            <a:r>
              <a:rPr lang="en-US" sz="2000" dirty="0" smtClean="0">
                <a:latin typeface="Times New Roman" pitchFamily="18" charset="0"/>
                <a:cs typeface="Times New Roman" pitchFamily="18" charset="0"/>
              </a:rPr>
              <a:t>The extend of </a:t>
            </a:r>
            <a:r>
              <a:rPr lang="en-US" sz="2000" dirty="0" err="1" smtClean="0">
                <a:latin typeface="Times New Roman" pitchFamily="18" charset="0"/>
                <a:cs typeface="Times New Roman" pitchFamily="18" charset="0"/>
              </a:rPr>
              <a:t>photodamage</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cytotoxicity</a:t>
            </a:r>
            <a:r>
              <a:rPr lang="en-US" sz="2000" dirty="0" smtClean="0">
                <a:latin typeface="Times New Roman" pitchFamily="18" charset="0"/>
                <a:cs typeface="Times New Roman" pitchFamily="18" charset="0"/>
              </a:rPr>
              <a:t>:- is </a:t>
            </a:r>
            <a:r>
              <a:rPr lang="en-US" sz="2000" dirty="0" err="1" smtClean="0">
                <a:latin typeface="Times New Roman" pitchFamily="18" charset="0"/>
                <a:cs typeface="Times New Roman" pitchFamily="18" charset="0"/>
              </a:rPr>
              <a:t>multifactorial</a:t>
            </a:r>
            <a:r>
              <a:rPr lang="en-US" sz="2000" dirty="0" smtClean="0">
                <a:latin typeface="Times New Roman" pitchFamily="18" charset="0"/>
                <a:cs typeface="Times New Roman" pitchFamily="18" charset="0"/>
              </a:rPr>
              <a:t> and depends on: </a:t>
            </a:r>
          </a:p>
          <a:p>
            <a:endParaRPr lang="en-US" sz="1000" dirty="0" smtClean="0">
              <a:latin typeface="Times New Roman" pitchFamily="18" charset="0"/>
              <a:cs typeface="Times New Roman" pitchFamily="18" charset="0"/>
            </a:endParaRPr>
          </a:p>
          <a:p>
            <a:pPr marL="465138" indent="-465138">
              <a:buClr>
                <a:srgbClr val="FF0000"/>
              </a:buClr>
              <a:buFont typeface="Wingdings" pitchFamily="2" charset="2"/>
              <a:buChar char="v"/>
            </a:pPr>
            <a:r>
              <a:rPr lang="en-US" sz="2000" dirty="0" smtClean="0">
                <a:latin typeface="Times New Roman" pitchFamily="18" charset="0"/>
                <a:cs typeface="Times New Roman" pitchFamily="18" charset="0"/>
              </a:rPr>
              <a:t>The </a:t>
            </a:r>
            <a:r>
              <a:rPr lang="en-US" sz="2000" dirty="0" smtClean="0">
                <a:solidFill>
                  <a:srgbClr val="0000FF"/>
                </a:solidFill>
                <a:latin typeface="Times New Roman" pitchFamily="18" charset="0"/>
                <a:cs typeface="Times New Roman" pitchFamily="18" charset="0"/>
              </a:rPr>
              <a:t>type</a:t>
            </a:r>
            <a:r>
              <a:rPr lang="en-US" sz="2000" dirty="0" smtClean="0">
                <a:latin typeface="Times New Roman" pitchFamily="18" charset="0"/>
                <a:cs typeface="Times New Roman" pitchFamily="18" charset="0"/>
              </a:rPr>
              <a:t> and the </a:t>
            </a:r>
            <a:r>
              <a:rPr lang="en-US" sz="2000" dirty="0" smtClean="0">
                <a:solidFill>
                  <a:srgbClr val="0000FF"/>
                </a:solidFill>
                <a:latin typeface="Times New Roman" pitchFamily="18" charset="0"/>
                <a:cs typeface="Times New Roman" pitchFamily="18" charset="0"/>
              </a:rPr>
              <a:t>dose </a:t>
            </a:r>
            <a:r>
              <a:rPr lang="en-US" sz="2000" dirty="0" smtClean="0">
                <a:latin typeface="Times New Roman" pitchFamily="18" charset="0"/>
                <a:cs typeface="Times New Roman" pitchFamily="18" charset="0"/>
              </a:rPr>
              <a:t>of photosensitizer</a:t>
            </a:r>
          </a:p>
          <a:p>
            <a:pPr marL="465138" indent="-465138">
              <a:buClr>
                <a:srgbClr val="FF0000"/>
              </a:buClr>
              <a:buFont typeface="Wingdings" pitchFamily="2" charset="2"/>
              <a:buChar char="v"/>
            </a:pPr>
            <a:endParaRPr lang="en-US" sz="1000" dirty="0" smtClean="0">
              <a:latin typeface="Times New Roman" pitchFamily="18" charset="0"/>
              <a:cs typeface="Times New Roman" pitchFamily="18" charset="0"/>
            </a:endParaRPr>
          </a:p>
          <a:p>
            <a:pPr marL="465138" indent="-465138">
              <a:buClr>
                <a:srgbClr val="FF0000"/>
              </a:buClr>
              <a:buFont typeface="Wingdings" pitchFamily="2" charset="2"/>
              <a:buChar char="v"/>
            </a:pPr>
            <a:r>
              <a:rPr lang="en-US" sz="2000" dirty="0" smtClean="0">
                <a:latin typeface="Times New Roman" pitchFamily="18" charset="0"/>
                <a:cs typeface="Times New Roman" pitchFamily="18" charset="0"/>
              </a:rPr>
              <a:t>The </a:t>
            </a:r>
            <a:r>
              <a:rPr lang="en-US" sz="2000" dirty="0" smtClean="0">
                <a:solidFill>
                  <a:srgbClr val="0000FF"/>
                </a:solidFill>
                <a:latin typeface="Times New Roman" pitchFamily="18" charset="0"/>
                <a:cs typeface="Times New Roman" pitchFamily="18" charset="0"/>
              </a:rPr>
              <a:t>site</a:t>
            </a:r>
            <a:r>
              <a:rPr lang="en-US" sz="2000" dirty="0" smtClean="0">
                <a:latin typeface="Times New Roman" pitchFamily="18" charset="0"/>
                <a:cs typeface="Times New Roman" pitchFamily="18" charset="0"/>
              </a:rPr>
              <a:t> and </a:t>
            </a:r>
            <a:r>
              <a:rPr lang="en-US" sz="2000" dirty="0" smtClean="0">
                <a:solidFill>
                  <a:srgbClr val="0000FF"/>
                </a:solidFill>
                <a:latin typeface="Times New Roman" pitchFamily="18" charset="0"/>
                <a:cs typeface="Times New Roman" pitchFamily="18" charset="0"/>
              </a:rPr>
              <a:t>size</a:t>
            </a:r>
            <a:r>
              <a:rPr lang="en-US" sz="2000" dirty="0" smtClean="0">
                <a:latin typeface="Times New Roman" pitchFamily="18" charset="0"/>
                <a:cs typeface="Times New Roman" pitchFamily="18" charset="0"/>
              </a:rPr>
              <a:t> of the tumor  </a:t>
            </a:r>
          </a:p>
          <a:p>
            <a:pPr marL="465138" indent="-465138">
              <a:buClr>
                <a:srgbClr val="FF0000"/>
              </a:buClr>
              <a:buFont typeface="Wingdings" pitchFamily="2" charset="2"/>
              <a:buChar char="v"/>
            </a:pPr>
            <a:endParaRPr lang="en-US" sz="1000" dirty="0" smtClean="0">
              <a:latin typeface="Times New Roman" pitchFamily="18" charset="0"/>
              <a:cs typeface="Times New Roman" pitchFamily="18" charset="0"/>
            </a:endParaRPr>
          </a:p>
          <a:p>
            <a:pPr marL="465138" indent="-465138">
              <a:buClr>
                <a:srgbClr val="FF0000"/>
              </a:buClr>
              <a:buFont typeface="Wingdings" pitchFamily="2" charset="2"/>
              <a:buChar char="v"/>
            </a:pPr>
            <a:r>
              <a:rPr lang="en-US" sz="2000" dirty="0" smtClean="0">
                <a:latin typeface="Times New Roman" pitchFamily="18" charset="0"/>
                <a:cs typeface="Times New Roman" pitchFamily="18" charset="0"/>
              </a:rPr>
              <a:t>The </a:t>
            </a:r>
            <a:r>
              <a:rPr lang="en-US" sz="2000" dirty="0" smtClean="0">
                <a:solidFill>
                  <a:srgbClr val="0000FF"/>
                </a:solidFill>
                <a:latin typeface="Times New Roman" pitchFamily="18" charset="0"/>
                <a:cs typeface="Times New Roman" pitchFamily="18" charset="0"/>
              </a:rPr>
              <a:t>time interval </a:t>
            </a:r>
            <a:r>
              <a:rPr lang="en-US" sz="2000" dirty="0" smtClean="0">
                <a:latin typeface="Times New Roman" pitchFamily="18" charset="0"/>
                <a:cs typeface="Times New Roman" pitchFamily="18" charset="0"/>
              </a:rPr>
              <a:t>between the administration of the photosensitizer and the light irradiation.</a:t>
            </a:r>
          </a:p>
          <a:p>
            <a:pPr marL="465138" indent="-465138">
              <a:buClr>
                <a:srgbClr val="FF0000"/>
              </a:buClr>
              <a:buFont typeface="Wingdings" pitchFamily="2" charset="2"/>
              <a:buChar char="v"/>
            </a:pPr>
            <a:endParaRPr lang="en-US" sz="1000" dirty="0" smtClean="0">
              <a:latin typeface="Times New Roman" pitchFamily="18" charset="0"/>
              <a:cs typeface="Times New Roman" pitchFamily="18" charset="0"/>
            </a:endParaRPr>
          </a:p>
          <a:p>
            <a:pPr marL="465138" indent="-465138">
              <a:buClr>
                <a:srgbClr val="FF0000"/>
              </a:buClr>
              <a:buFont typeface="Wingdings" pitchFamily="2" charset="2"/>
              <a:buChar char="v"/>
            </a:pPr>
            <a:r>
              <a:rPr lang="en-US" sz="2000" dirty="0" smtClean="0">
                <a:latin typeface="Times New Roman" pitchFamily="18" charset="0"/>
                <a:cs typeface="Times New Roman" pitchFamily="18" charset="0"/>
              </a:rPr>
              <a:t>The </a:t>
            </a:r>
            <a:r>
              <a:rPr lang="en-US" sz="2000" dirty="0" smtClean="0">
                <a:solidFill>
                  <a:srgbClr val="0000FF"/>
                </a:solidFill>
                <a:latin typeface="Times New Roman" pitchFamily="18" charset="0"/>
                <a:cs typeface="Times New Roman" pitchFamily="18" charset="0"/>
              </a:rPr>
              <a:t>light source parameters </a:t>
            </a:r>
            <a:r>
              <a:rPr lang="en-US" sz="2000" dirty="0" smtClean="0">
                <a:latin typeface="Times New Roman" pitchFamily="18" charset="0"/>
                <a:cs typeface="Times New Roman" pitchFamily="18" charset="0"/>
              </a:rPr>
              <a:t>:The wavelength, intensity, </a:t>
            </a:r>
            <a:r>
              <a:rPr lang="en-US" sz="2000" dirty="0">
                <a:latin typeface="Times New Roman" pitchFamily="18" charset="0"/>
                <a:cs typeface="Times New Roman" pitchFamily="18" charset="0"/>
              </a:rPr>
              <a:t>duration of </a:t>
            </a:r>
            <a:r>
              <a:rPr lang="en-US" sz="2000" dirty="0" smtClean="0">
                <a:latin typeface="Times New Roman" pitchFamily="18" charset="0"/>
                <a:cs typeface="Times New Roman" pitchFamily="18" charset="0"/>
              </a:rPr>
              <a:t>illumination,  light exposure dose and, ….. etc.</a:t>
            </a:r>
          </a:p>
          <a:p>
            <a:pPr marL="465138" indent="-465138">
              <a:buClr>
                <a:srgbClr val="FF0000"/>
              </a:buClr>
              <a:buFont typeface="Wingdings" pitchFamily="2" charset="2"/>
              <a:buChar char="v"/>
            </a:pPr>
            <a:endParaRPr lang="en-US" sz="1000" dirty="0" smtClean="0">
              <a:latin typeface="Times New Roman" pitchFamily="18" charset="0"/>
              <a:cs typeface="Times New Roman" pitchFamily="18" charset="0"/>
            </a:endParaRPr>
          </a:p>
          <a:p>
            <a:pPr marL="465138" indent="-465138">
              <a:buClr>
                <a:srgbClr val="FF0000"/>
              </a:buClr>
              <a:buFont typeface="Wingdings" pitchFamily="2" charset="2"/>
              <a:buChar char="v"/>
            </a:pPr>
            <a:r>
              <a:rPr lang="en-US" sz="2000" dirty="0" smtClean="0">
                <a:latin typeface="Times New Roman" pitchFamily="18" charset="0"/>
                <a:cs typeface="Times New Roman" pitchFamily="18" charset="0"/>
              </a:rPr>
              <a:t>The </a:t>
            </a:r>
            <a:r>
              <a:rPr lang="en-US" sz="2000" dirty="0" smtClean="0">
                <a:solidFill>
                  <a:srgbClr val="0000FF"/>
                </a:solidFill>
                <a:latin typeface="Times New Roman" pitchFamily="18" charset="0"/>
                <a:cs typeface="Times New Roman" pitchFamily="18" charset="0"/>
              </a:rPr>
              <a:t>oxygen </a:t>
            </a:r>
            <a:r>
              <a:rPr lang="en-US" sz="2000" dirty="0" smtClean="0">
                <a:latin typeface="Times New Roman" pitchFamily="18" charset="0"/>
                <a:cs typeface="Times New Roman" pitchFamily="18" charset="0"/>
              </a:rPr>
              <a:t>availability in the target tissue. </a:t>
            </a:r>
            <a:endParaRPr lang="en-US" sz="2000" dirty="0">
              <a:latin typeface="Times New Roman" pitchFamily="18" charset="0"/>
              <a:cs typeface="Times New Roman" pitchFamily="18" charset="0"/>
            </a:endParaRPr>
          </a:p>
        </p:txBody>
      </p:sp>
      <p:sp>
        <p:nvSpPr>
          <p:cNvPr id="5" name="Rectangle 4"/>
          <p:cNvSpPr/>
          <p:nvPr/>
        </p:nvSpPr>
        <p:spPr>
          <a:xfrm>
            <a:off x="762000" y="304800"/>
            <a:ext cx="2661883" cy="523220"/>
          </a:xfrm>
          <a:prstGeom prst="rect">
            <a:avLst/>
          </a:prstGeom>
          <a:solidFill>
            <a:srgbClr val="FFFFCC"/>
          </a:solidFill>
          <a:ln w="28575">
            <a:solidFill>
              <a:srgbClr val="FF0000"/>
            </a:solidFill>
          </a:ln>
        </p:spPr>
        <p:txBody>
          <a:bodyPr wrap="none">
            <a:spAutoFit/>
          </a:bodyPr>
          <a:lstStyle/>
          <a:p>
            <a:r>
              <a:rPr lang="en-US" sz="2800" b="1" dirty="0" smtClean="0">
                <a:solidFill>
                  <a:srgbClr val="FF0000"/>
                </a:solidFill>
                <a:latin typeface="Times New Roman" pitchFamily="18" charset="0"/>
                <a:cs typeface="Times New Roman" pitchFamily="18" charset="0"/>
              </a:rPr>
              <a:t>Successful PDT:</a:t>
            </a:r>
            <a:endParaRPr lang="en-US" sz="2800" b="1" dirty="0">
              <a:solidFill>
                <a:srgbClr val="FF0000"/>
              </a:solidFill>
            </a:endParaRPr>
          </a:p>
        </p:txBody>
      </p:sp>
      <p:sp>
        <p:nvSpPr>
          <p:cNvPr id="4"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8686800" cy="5632311"/>
          </a:xfrm>
          <a:prstGeom prst="rect">
            <a:avLst/>
          </a:prstGeom>
          <a:solidFill>
            <a:schemeClr val="bg1"/>
          </a:solidFill>
          <a:ln w="28575">
            <a:solidFill>
              <a:srgbClr val="FF0000"/>
            </a:solidFill>
          </a:ln>
        </p:spPr>
        <p:txBody>
          <a:bodyPr wrap="square">
            <a:spAutoFit/>
          </a:bodyPr>
          <a:lstStyle/>
          <a:p>
            <a:pPr marL="342900" lvl="0" indent="-342900" algn="just">
              <a:buClr>
                <a:srgbClr val="FF0000"/>
              </a:buClr>
              <a:buSzPct val="125000"/>
              <a:buFont typeface="+mj-lt"/>
              <a:buAutoNum type="arabicPeriod"/>
            </a:pPr>
            <a:r>
              <a:rPr lang="en-US" sz="2000" dirty="0" smtClean="0">
                <a:latin typeface="Times New Roman" pitchFamily="18" charset="0"/>
                <a:cs typeface="Times New Roman" pitchFamily="18" charset="0"/>
              </a:rPr>
              <a:t>Photodynamic therapy is a great new cancer treatment because it is highly effective, often resulting in more than </a:t>
            </a:r>
            <a:r>
              <a:rPr lang="en-US" sz="2000" b="1" dirty="0" smtClean="0">
                <a:latin typeface="Times New Roman" pitchFamily="18" charset="0"/>
                <a:cs typeface="Times New Roman" pitchFamily="18" charset="0"/>
              </a:rPr>
              <a:t>80%</a:t>
            </a:r>
            <a:r>
              <a:rPr lang="en-US" sz="2000" dirty="0" smtClean="0">
                <a:latin typeface="Times New Roman" pitchFamily="18" charset="0"/>
                <a:cs typeface="Times New Roman" pitchFamily="18" charset="0"/>
              </a:rPr>
              <a:t> cell kill. </a:t>
            </a:r>
          </a:p>
          <a:p>
            <a:pPr marL="342900" indent="-342900" algn="just">
              <a:buClr>
                <a:srgbClr val="FF0000"/>
              </a:buClr>
              <a:buSzPct val="125000"/>
              <a:buFont typeface="+mj-lt"/>
              <a:buAutoNum type="arabicPeriod"/>
            </a:pPr>
            <a:r>
              <a:rPr lang="en-US" sz="2000" dirty="0" smtClean="0">
                <a:latin typeface="Times New Roman" pitchFamily="18" charset="0"/>
                <a:cs typeface="Times New Roman" pitchFamily="18" charset="0"/>
              </a:rPr>
              <a:t>Photodynamic therapy is applied when </a:t>
            </a:r>
            <a:r>
              <a:rPr lang="en-US" sz="2000" b="1" dirty="0" smtClean="0">
                <a:latin typeface="Times New Roman" pitchFamily="18" charset="0"/>
                <a:cs typeface="Times New Roman" pitchFamily="18" charset="0"/>
              </a:rPr>
              <a:t>surgery is contraindicated </a:t>
            </a:r>
            <a:r>
              <a:rPr lang="en-US" sz="2000" dirty="0" smtClean="0">
                <a:latin typeface="Times New Roman" pitchFamily="18" charset="0"/>
                <a:cs typeface="Times New Roman" pitchFamily="18" charset="0"/>
              </a:rPr>
              <a:t>because of the tumor spread and serious associated medical diseases. </a:t>
            </a:r>
          </a:p>
          <a:p>
            <a:pPr marL="342900" indent="-342900" algn="just">
              <a:buClr>
                <a:srgbClr val="FF0000"/>
              </a:buClr>
              <a:buSzPct val="125000"/>
              <a:buFont typeface="+mj-lt"/>
              <a:buAutoNum type="arabicPeriod"/>
            </a:pPr>
            <a:r>
              <a:rPr lang="en-US" sz="2000" dirty="0" smtClean="0">
                <a:latin typeface="Times New Roman" pitchFamily="18" charset="0"/>
                <a:cs typeface="Times New Roman" pitchFamily="18" charset="0"/>
              </a:rPr>
              <a:t>Photodynamic therapy is </a:t>
            </a:r>
            <a:r>
              <a:rPr lang="en-US" sz="2000" b="1" dirty="0" smtClean="0">
                <a:latin typeface="Times New Roman" pitchFamily="18" charset="0"/>
                <a:cs typeface="Times New Roman" pitchFamily="18" charset="0"/>
              </a:rPr>
              <a:t>more selective </a:t>
            </a:r>
            <a:r>
              <a:rPr lang="en-US" sz="2000" dirty="0" smtClean="0">
                <a:latin typeface="Times New Roman" pitchFamily="18" charset="0"/>
                <a:cs typeface="Times New Roman" pitchFamily="18" charset="0"/>
              </a:rPr>
              <a:t>for </a:t>
            </a:r>
            <a:r>
              <a:rPr lang="en-US" sz="2000" u="sng" dirty="0" smtClean="0">
                <a:latin typeface="Times New Roman" pitchFamily="18" charset="0"/>
                <a:cs typeface="Times New Roman" pitchFamily="18" charset="0"/>
              </a:rPr>
              <a:t>cancer cells </a:t>
            </a:r>
            <a:r>
              <a:rPr lang="en-US" sz="2000" dirty="0" smtClean="0">
                <a:latin typeface="Times New Roman" pitchFamily="18" charset="0"/>
                <a:cs typeface="Times New Roman" pitchFamily="18" charset="0"/>
              </a:rPr>
              <a:t>(targeted at tumor cells).  A photosensitizer is selectively accumulated in a tumor, and it is rapidly eliminated from healthy cells that surround the tumor. Due to this, light selectively damages the tumor, whereas surrounding healthy tissues remain intact. </a:t>
            </a:r>
          </a:p>
          <a:p>
            <a:pPr marL="342900" indent="-342900" algn="just">
              <a:buClr>
                <a:srgbClr val="FF0000"/>
              </a:buClr>
              <a:buSzPct val="125000"/>
              <a:buFont typeface="+mj-lt"/>
              <a:buAutoNum type="arabicPeriod"/>
            </a:pPr>
            <a:r>
              <a:rPr lang="en-US" sz="2000" dirty="0" smtClean="0">
                <a:latin typeface="Times New Roman" pitchFamily="18" charset="0"/>
                <a:cs typeface="Times New Roman" pitchFamily="18" charset="0"/>
              </a:rPr>
              <a:t>Photodynamic therapy treats a region exposed to light. As a result, </a:t>
            </a:r>
            <a:r>
              <a:rPr lang="en-US" sz="2000" b="1" dirty="0" smtClean="0">
                <a:latin typeface="Times New Roman" pitchFamily="18" charset="0"/>
                <a:cs typeface="Times New Roman" pitchFamily="18" charset="0"/>
              </a:rPr>
              <a:t>avoids the systemic side effect </a:t>
            </a:r>
            <a:r>
              <a:rPr lang="en-US" sz="2000" dirty="0" smtClean="0">
                <a:latin typeface="Times New Roman" pitchFamily="18" charset="0"/>
                <a:cs typeface="Times New Roman" pitchFamily="18" charset="0"/>
              </a:rPr>
              <a:t>on the human being (as in the case of chemotherapy </a:t>
            </a:r>
            <a:r>
              <a:rPr lang="en-US" sz="2000" dirty="0">
                <a:latin typeface="Times New Roman" pitchFamily="18" charset="0"/>
                <a:cs typeface="Times New Roman" pitchFamily="18" charset="0"/>
              </a:rPr>
              <a:t>systemic </a:t>
            </a:r>
            <a:r>
              <a:rPr lang="en-US" sz="2000" dirty="0" smtClean="0">
                <a:latin typeface="Times New Roman" pitchFamily="18" charset="0"/>
                <a:cs typeface="Times New Roman" pitchFamily="18" charset="0"/>
              </a:rPr>
              <a:t>S.E, such as nausea, vomiting, stomatitis, loss of hair, and inhibition of hematopoiesis). </a:t>
            </a:r>
          </a:p>
          <a:p>
            <a:pPr marL="342900" indent="-342900" algn="just">
              <a:buClr>
                <a:srgbClr val="FF0000"/>
              </a:buClr>
              <a:buSzPct val="125000"/>
              <a:buFont typeface="+mj-lt"/>
              <a:buAutoNum type="arabicPeriod"/>
            </a:pPr>
            <a:r>
              <a:rPr lang="en-US" sz="2000" dirty="0" smtClean="0">
                <a:latin typeface="Times New Roman" pitchFamily="18" charset="0"/>
                <a:cs typeface="Times New Roman" pitchFamily="18" charset="0"/>
              </a:rPr>
              <a:t>Photodynamic therapy is a </a:t>
            </a:r>
            <a:r>
              <a:rPr lang="en-US" sz="2000" b="1" dirty="0" smtClean="0">
                <a:latin typeface="Times New Roman" pitchFamily="18" charset="0"/>
                <a:cs typeface="Times New Roman" pitchFamily="18" charset="0"/>
              </a:rPr>
              <a:t>noninvasive or minimally invasive </a:t>
            </a:r>
            <a:r>
              <a:rPr lang="en-US" sz="2000" dirty="0" smtClean="0">
                <a:latin typeface="Times New Roman" pitchFamily="18" charset="0"/>
                <a:cs typeface="Times New Roman" pitchFamily="18" charset="0"/>
              </a:rPr>
              <a:t>method and it is much less invasive than any other form of cancer therapy, such as chemotherapy or radiation treatment</a:t>
            </a:r>
          </a:p>
          <a:p>
            <a:pPr marL="342900" indent="-342900" algn="just">
              <a:buClr>
                <a:srgbClr val="FF0000"/>
              </a:buClr>
              <a:buSzPct val="125000"/>
              <a:buFont typeface="+mj-lt"/>
              <a:buAutoNum type="arabicPeriod"/>
            </a:pPr>
            <a:r>
              <a:rPr lang="en-US" sz="2000" dirty="0" smtClean="0">
                <a:latin typeface="Times New Roman" pitchFamily="18" charset="0"/>
                <a:cs typeface="Times New Roman" pitchFamily="18" charset="0"/>
              </a:rPr>
              <a:t>Photodynamic therapy is </a:t>
            </a:r>
            <a:r>
              <a:rPr lang="en-US" sz="2000" b="1" dirty="0" smtClean="0">
                <a:latin typeface="Times New Roman" pitchFamily="18" charset="0"/>
                <a:cs typeface="Times New Roman" pitchFamily="18" charset="0"/>
              </a:rPr>
              <a:t>cost-effective</a:t>
            </a:r>
            <a:r>
              <a:rPr lang="en-US" sz="2000" dirty="0" smtClean="0">
                <a:latin typeface="Times New Roman" pitchFamily="18" charset="0"/>
                <a:cs typeface="Times New Roman" pitchFamily="18" charset="0"/>
              </a:rPr>
              <a:t> and inexpensive technique, which can treat a variety of malignant tumors .</a:t>
            </a:r>
            <a:endParaRPr lang="en-US" sz="2000" dirty="0">
              <a:latin typeface="Times New Roman" pitchFamily="18" charset="0"/>
              <a:cs typeface="Times New Roman" pitchFamily="18" charset="0"/>
            </a:endParaRPr>
          </a:p>
        </p:txBody>
      </p:sp>
      <p:sp>
        <p:nvSpPr>
          <p:cNvPr id="3" name="Rectangle 2"/>
          <p:cNvSpPr/>
          <p:nvPr/>
        </p:nvSpPr>
        <p:spPr>
          <a:xfrm>
            <a:off x="533400" y="314980"/>
            <a:ext cx="3562129" cy="523220"/>
          </a:xfrm>
          <a:prstGeom prst="rect">
            <a:avLst/>
          </a:prstGeom>
          <a:solidFill>
            <a:srgbClr val="FFFFCC"/>
          </a:solidFill>
          <a:ln w="38100">
            <a:solidFill>
              <a:srgbClr val="FF0000"/>
            </a:solidFill>
          </a:ln>
        </p:spPr>
        <p:txBody>
          <a:bodyPr wrap="none">
            <a:spAutoFit/>
          </a:bodyPr>
          <a:lstStyle/>
          <a:p>
            <a:r>
              <a:rPr lang="en-US" sz="2800" b="1" dirty="0" smtClean="0">
                <a:solidFill>
                  <a:srgbClr val="FF0000"/>
                </a:solidFill>
                <a:latin typeface="Times New Roman" pitchFamily="18" charset="0"/>
                <a:cs typeface="Times New Roman" pitchFamily="18" charset="0"/>
              </a:rPr>
              <a:t>Advantages  of  PDT :</a:t>
            </a:r>
          </a:p>
        </p:txBody>
      </p:sp>
      <p:sp>
        <p:nvSpPr>
          <p:cNvPr id="4"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19200"/>
            <a:ext cx="8534400" cy="532453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79400" lvl="0" indent="-279400" algn="justLow" fontAlgn="base">
              <a:spcBef>
                <a:spcPct val="0"/>
              </a:spcBef>
              <a:spcAft>
                <a:spcPct val="0"/>
              </a:spcAft>
            </a:pPr>
            <a:r>
              <a:rPr lang="en-US" sz="2000" b="1" dirty="0" smtClean="0">
                <a:solidFill>
                  <a:srgbClr val="0066FF"/>
                </a:solidFill>
                <a:latin typeface="Times New Roman" pitchFamily="18" charset="0"/>
                <a:cs typeface="Times New Roman" pitchFamily="18" charset="0"/>
              </a:rPr>
              <a:t>1- </a:t>
            </a:r>
            <a:r>
              <a:rPr lang="en-US" sz="2000" dirty="0" smtClean="0">
                <a:latin typeface="Times New Roman" pitchFamily="18" charset="0"/>
                <a:ea typeface="cmr10"/>
                <a:cs typeface="Times New Roman" pitchFamily="18" charset="0"/>
              </a:rPr>
              <a:t>The major disadvantage of </a:t>
            </a:r>
            <a:r>
              <a:rPr lang="en-US" sz="2000" dirty="0" err="1" smtClean="0">
                <a:latin typeface="Times New Roman" pitchFamily="18" charset="0"/>
                <a:ea typeface="cmr10"/>
                <a:cs typeface="Times New Roman" pitchFamily="18" charset="0"/>
              </a:rPr>
              <a:t>HpD</a:t>
            </a:r>
            <a:r>
              <a:rPr lang="en-US" sz="2000" dirty="0" smtClean="0">
                <a:latin typeface="Times New Roman" pitchFamily="18" charset="0"/>
                <a:ea typeface="cmr10"/>
                <a:cs typeface="Times New Roman" pitchFamily="18" charset="0"/>
              </a:rPr>
              <a:t>  is the fact that the patient needs to remain in a </a:t>
            </a:r>
            <a:r>
              <a:rPr lang="en-US" sz="2000" b="1" dirty="0" smtClean="0">
                <a:solidFill>
                  <a:srgbClr val="0066FF"/>
                </a:solidFill>
                <a:latin typeface="Times New Roman" pitchFamily="18" charset="0"/>
                <a:ea typeface="cmr10"/>
                <a:cs typeface="Times New Roman" pitchFamily="18" charset="0"/>
              </a:rPr>
              <a:t>dark room </a:t>
            </a:r>
            <a:r>
              <a:rPr lang="en-US" sz="2000" dirty="0" smtClean="0">
                <a:latin typeface="Times New Roman" pitchFamily="18" charset="0"/>
                <a:ea typeface="cmr10"/>
                <a:cs typeface="Times New Roman" pitchFamily="18" charset="0"/>
              </a:rPr>
              <a:t>during the first weeks of therapy. This is necessary, because </a:t>
            </a:r>
            <a:r>
              <a:rPr lang="en-US" sz="2000" dirty="0" err="1" smtClean="0">
                <a:latin typeface="Times New Roman" pitchFamily="18" charset="0"/>
                <a:ea typeface="cmr10"/>
                <a:cs typeface="Times New Roman" pitchFamily="18" charset="0"/>
              </a:rPr>
              <a:t>HpD</a:t>
            </a:r>
            <a:r>
              <a:rPr lang="en-US" sz="2000" dirty="0" smtClean="0">
                <a:latin typeface="Times New Roman" pitchFamily="18" charset="0"/>
                <a:ea typeface="cmr10"/>
                <a:cs typeface="Times New Roman" pitchFamily="18" charset="0"/>
              </a:rPr>
              <a:t>  is distributed all over the body, and sun light or artificial light would kill healthy tissue cells, as well.</a:t>
            </a:r>
            <a:r>
              <a:rPr lang="en-US" sz="2000" dirty="0" smtClean="0">
                <a:latin typeface="Times New Roman" pitchFamily="18" charset="0"/>
                <a:cs typeface="Times New Roman" pitchFamily="18" charset="0"/>
              </a:rPr>
              <a:t> (i.e. For treatment with </a:t>
            </a:r>
            <a:r>
              <a:rPr lang="en-US" sz="2000" dirty="0" err="1" smtClean="0">
                <a:latin typeface="Times New Roman" pitchFamily="18" charset="0"/>
                <a:cs typeface="Times New Roman" pitchFamily="18" charset="0"/>
              </a:rPr>
              <a:t>Photofrin</a:t>
            </a:r>
            <a:r>
              <a:rPr lang="en-US" sz="2000" dirty="0" smtClean="0">
                <a:latin typeface="Times New Roman" pitchFamily="18" charset="0"/>
                <a:cs typeface="Times New Roman" pitchFamily="18" charset="0"/>
              </a:rPr>
              <a:t>, the patients will remain photosensitive up to 2 months and must protect themselves from light.</a:t>
            </a:r>
          </a:p>
          <a:p>
            <a:pPr marL="279400" lvl="0" indent="-279400" algn="justLow" fontAlgn="base">
              <a:spcBef>
                <a:spcPct val="0"/>
              </a:spcBef>
              <a:spcAft>
                <a:spcPct val="0"/>
              </a:spcAft>
            </a:pPr>
            <a:endParaRPr lang="en-US" sz="1000" dirty="0" smtClean="0">
              <a:latin typeface="Times New Roman" pitchFamily="18" charset="0"/>
              <a:cs typeface="Times New Roman" pitchFamily="18" charset="0"/>
            </a:endParaRPr>
          </a:p>
          <a:p>
            <a:pPr marL="279400" indent="-279400" algn="justLow" fontAlgn="base">
              <a:spcBef>
                <a:spcPct val="0"/>
              </a:spcBef>
              <a:spcAft>
                <a:spcPct val="0"/>
              </a:spcAft>
            </a:pPr>
            <a:r>
              <a:rPr lang="en-US" sz="2000" b="1" dirty="0" smtClean="0">
                <a:solidFill>
                  <a:srgbClr val="0066FF"/>
                </a:solidFill>
                <a:latin typeface="Times New Roman" pitchFamily="18" charset="0"/>
                <a:cs typeface="Times New Roman" pitchFamily="18" charset="0"/>
              </a:rPr>
              <a:t>2- </a:t>
            </a:r>
            <a:r>
              <a:rPr lang="en-US" sz="2000" dirty="0" smtClean="0">
                <a:latin typeface="Times New Roman" pitchFamily="18" charset="0"/>
                <a:cs typeface="Times New Roman" pitchFamily="18" charset="0"/>
              </a:rPr>
              <a:t> Another minor disadvantage of photodynamic therapy is that the </a:t>
            </a:r>
            <a:r>
              <a:rPr lang="en-US" sz="2000" dirty="0" smtClean="0">
                <a:solidFill>
                  <a:srgbClr val="0066FF"/>
                </a:solidFill>
                <a:latin typeface="Times New Roman" pitchFamily="18" charset="0"/>
                <a:cs typeface="Times New Roman" pitchFamily="18" charset="0"/>
              </a:rPr>
              <a:t>time between drug administration and irradiation </a:t>
            </a:r>
            <a:r>
              <a:rPr lang="en-US" sz="2000" dirty="0" smtClean="0">
                <a:latin typeface="Times New Roman" pitchFamily="18" charset="0"/>
                <a:cs typeface="Times New Roman" pitchFamily="18" charset="0"/>
              </a:rPr>
              <a:t>is frequently inconvenient, between 12 and 14 hours for </a:t>
            </a:r>
            <a:r>
              <a:rPr lang="en-US" sz="2000" dirty="0" err="1" smtClean="0">
                <a:latin typeface="Times New Roman" pitchFamily="18" charset="0"/>
                <a:cs typeface="Times New Roman" pitchFamily="18" charset="0"/>
              </a:rPr>
              <a:t>aminolevulinic</a:t>
            </a:r>
            <a:r>
              <a:rPr lang="en-US" sz="2000" dirty="0" smtClean="0">
                <a:latin typeface="Times New Roman" pitchFamily="18" charset="0"/>
                <a:cs typeface="Times New Roman" pitchFamily="18" charset="0"/>
              </a:rPr>
              <a:t> acid and 24 -72 hours for </a:t>
            </a:r>
            <a:r>
              <a:rPr lang="en-US" sz="2000" dirty="0" err="1" smtClean="0">
                <a:latin typeface="Times New Roman" pitchFamily="18" charset="0"/>
                <a:cs typeface="Times New Roman" pitchFamily="18" charset="0"/>
              </a:rPr>
              <a:t>Photofrin</a:t>
            </a:r>
            <a:r>
              <a:rPr lang="en-US" sz="2000" dirty="0" smtClean="0">
                <a:latin typeface="Times New Roman" pitchFamily="18" charset="0"/>
                <a:cs typeface="Times New Roman" pitchFamily="18" charset="0"/>
              </a:rPr>
              <a:t>.</a:t>
            </a:r>
          </a:p>
          <a:p>
            <a:pPr marL="279400" indent="-279400" algn="justLow" fontAlgn="base">
              <a:spcBef>
                <a:spcPct val="0"/>
              </a:spcBef>
              <a:spcAft>
                <a:spcPct val="0"/>
              </a:spcAft>
            </a:pPr>
            <a:r>
              <a:rPr lang="en-US" sz="2000" b="1" dirty="0" smtClean="0">
                <a:solidFill>
                  <a:srgbClr val="0066FF"/>
                </a:solidFill>
                <a:latin typeface="Times New Roman" pitchFamily="18" charset="0"/>
                <a:cs typeface="Times New Roman" pitchFamily="18" charset="0"/>
              </a:rPr>
              <a:t>                </a:t>
            </a:r>
          </a:p>
          <a:p>
            <a:pPr marL="279400" indent="-279400" algn="justLow" fontAlgn="base">
              <a:spcBef>
                <a:spcPct val="0"/>
              </a:spcBef>
              <a:spcAft>
                <a:spcPct val="0"/>
              </a:spcAft>
            </a:pPr>
            <a:r>
              <a:rPr lang="en-US" sz="2000" b="1" dirty="0" smtClean="0">
                <a:solidFill>
                  <a:srgbClr val="0066FF"/>
                </a:solidFill>
                <a:latin typeface="Times New Roman" pitchFamily="18" charset="0"/>
                <a:cs typeface="Times New Roman" pitchFamily="18" charset="0"/>
              </a:rPr>
              <a:t>3- </a:t>
            </a:r>
            <a:r>
              <a:rPr lang="en-US" sz="2000" dirty="0" smtClean="0">
                <a:latin typeface="Times New Roman" pitchFamily="18" charset="0"/>
                <a:cs typeface="Times New Roman" pitchFamily="18" charset="0"/>
              </a:rPr>
              <a:t> Unfortunately photodynamic therapy </a:t>
            </a:r>
            <a:r>
              <a:rPr lang="en-US" sz="2000" b="1" dirty="0" smtClean="0">
                <a:solidFill>
                  <a:srgbClr val="0066FF"/>
                </a:solidFill>
                <a:latin typeface="Times New Roman" pitchFamily="18" charset="0"/>
                <a:cs typeface="Times New Roman" pitchFamily="18" charset="0"/>
              </a:rPr>
              <a:t>can not treat metastasized cancers</a:t>
            </a:r>
            <a:r>
              <a:rPr lang="en-US" sz="2000" dirty="0" smtClean="0">
                <a:latin typeface="Times New Roman" pitchFamily="18" charset="0"/>
                <a:cs typeface="Times New Roman" pitchFamily="18" charset="0"/>
              </a:rPr>
              <a:t>.</a:t>
            </a:r>
          </a:p>
          <a:p>
            <a:pPr marL="279400" indent="-279400" algn="justLow" fontAlgn="base">
              <a:spcBef>
                <a:spcPct val="0"/>
              </a:spcBef>
              <a:spcAft>
                <a:spcPct val="0"/>
              </a:spcAft>
            </a:pPr>
            <a:endParaRPr lang="en-US" sz="1000" dirty="0" smtClean="0">
              <a:latin typeface="Times New Roman" pitchFamily="18" charset="0"/>
              <a:cs typeface="Times New Roman" pitchFamily="18" charset="0"/>
            </a:endParaRPr>
          </a:p>
          <a:p>
            <a:pPr marL="279400" indent="-279400" algn="justLow" fontAlgn="base">
              <a:spcBef>
                <a:spcPct val="0"/>
              </a:spcBef>
              <a:spcAft>
                <a:spcPct val="0"/>
              </a:spcAft>
            </a:pPr>
            <a:r>
              <a:rPr lang="en-US" sz="2000" b="1" dirty="0" smtClean="0">
                <a:solidFill>
                  <a:srgbClr val="0066FF"/>
                </a:solidFill>
                <a:latin typeface="Times New Roman" pitchFamily="18" charset="0"/>
                <a:cs typeface="Times New Roman" pitchFamily="18" charset="0"/>
              </a:rPr>
              <a:t>4-</a:t>
            </a:r>
            <a:r>
              <a:rPr lang="en-US" sz="2000" dirty="0" smtClean="0">
                <a:latin typeface="Times New Roman" pitchFamily="18" charset="0"/>
                <a:cs typeface="Times New Roman" pitchFamily="18" charset="0"/>
              </a:rPr>
              <a:t> PDT for infections is likely to be applied exclusively to </a:t>
            </a:r>
            <a:r>
              <a:rPr lang="en-US" sz="2000" b="1" dirty="0" smtClean="0">
                <a:solidFill>
                  <a:srgbClr val="0066FF"/>
                </a:solidFill>
                <a:latin typeface="Times New Roman" pitchFamily="18" charset="0"/>
                <a:cs typeface="Times New Roman" pitchFamily="18" charset="0"/>
              </a:rPr>
              <a:t>localized disease</a:t>
            </a:r>
            <a:r>
              <a:rPr lang="en-US" sz="2000" dirty="0" smtClean="0">
                <a:latin typeface="Times New Roman" pitchFamily="18" charset="0"/>
                <a:cs typeface="Times New Roman" pitchFamily="18" charset="0"/>
              </a:rPr>
              <a:t>, as opposed to systemic infections such as </a:t>
            </a:r>
            <a:r>
              <a:rPr lang="en-US" sz="2000" dirty="0" err="1" smtClean="0">
                <a:latin typeface="Times New Roman" pitchFamily="18" charset="0"/>
                <a:cs typeface="Times New Roman" pitchFamily="18" charset="0"/>
              </a:rPr>
              <a:t>bacteremia</a:t>
            </a:r>
            <a:r>
              <a:rPr lang="en-US" sz="2000" dirty="0" smtClean="0">
                <a:latin typeface="Times New Roman" pitchFamily="18" charset="0"/>
                <a:cs typeface="Times New Roman" pitchFamily="18" charset="0"/>
              </a:rPr>
              <a:t>.</a:t>
            </a:r>
          </a:p>
          <a:p>
            <a:pPr marL="279400" indent="-279400" algn="justLow" fontAlgn="base">
              <a:spcBef>
                <a:spcPct val="0"/>
              </a:spcBef>
              <a:spcAft>
                <a:spcPct val="0"/>
              </a:spcAft>
            </a:pPr>
            <a:endParaRPr lang="en-US" sz="1000" dirty="0" smtClean="0">
              <a:latin typeface="Times New Roman" pitchFamily="18" charset="0"/>
              <a:cs typeface="Times New Roman" pitchFamily="18" charset="0"/>
            </a:endParaRPr>
          </a:p>
          <a:p>
            <a:pPr marL="279400" indent="-279400" algn="justLow" fontAlgn="base">
              <a:spcBef>
                <a:spcPct val="0"/>
              </a:spcBef>
              <a:spcAft>
                <a:spcPct val="0"/>
              </a:spcAft>
            </a:pPr>
            <a:r>
              <a:rPr lang="en-US" sz="2000" b="1" dirty="0" smtClean="0">
                <a:solidFill>
                  <a:srgbClr val="0066FF"/>
                </a:solidFill>
                <a:latin typeface="Times New Roman" pitchFamily="18" charset="0"/>
                <a:ea typeface="cmr10"/>
                <a:cs typeface="Times New Roman" pitchFamily="18" charset="0"/>
              </a:rPr>
              <a:t>5-</a:t>
            </a:r>
            <a:r>
              <a:rPr lang="en-US" sz="2000" dirty="0" smtClean="0">
                <a:latin typeface="Times New Roman" pitchFamily="18" charset="0"/>
                <a:ea typeface="cmr10"/>
                <a:cs typeface="Times New Roman" pitchFamily="18" charset="0"/>
              </a:rPr>
              <a:t> The production of </a:t>
            </a:r>
            <a:r>
              <a:rPr lang="en-US" sz="2000" dirty="0" err="1" smtClean="0">
                <a:latin typeface="Times New Roman" pitchFamily="18" charset="0"/>
                <a:ea typeface="cmr10"/>
                <a:cs typeface="Times New Roman" pitchFamily="18" charset="0"/>
              </a:rPr>
              <a:t>HpD</a:t>
            </a:r>
            <a:r>
              <a:rPr lang="en-US" sz="2000" dirty="0" smtClean="0">
                <a:latin typeface="Times New Roman" pitchFamily="18" charset="0"/>
                <a:ea typeface="cmr10"/>
                <a:cs typeface="Times New Roman" pitchFamily="18" charset="0"/>
              </a:rPr>
              <a:t> is </a:t>
            </a:r>
            <a:r>
              <a:rPr lang="en-US" sz="2000" b="1" dirty="0" smtClean="0">
                <a:solidFill>
                  <a:srgbClr val="0066FF"/>
                </a:solidFill>
                <a:latin typeface="Times New Roman" pitchFamily="18" charset="0"/>
                <a:ea typeface="cmr10"/>
                <a:cs typeface="Times New Roman" pitchFamily="18" charset="0"/>
              </a:rPr>
              <a:t>very expensive</a:t>
            </a:r>
            <a:r>
              <a:rPr lang="en-US" sz="2000" dirty="0" smtClean="0">
                <a:latin typeface="Times New Roman" pitchFamily="18" charset="0"/>
                <a:ea typeface="cmr10"/>
                <a:cs typeface="Times New Roman" pitchFamily="18" charset="0"/>
              </a:rPr>
              <a:t>.</a:t>
            </a:r>
          </a:p>
          <a:p>
            <a:pPr marL="279400" indent="-279400" algn="justLow" fontAlgn="base">
              <a:spcBef>
                <a:spcPct val="0"/>
              </a:spcBef>
              <a:spcAft>
                <a:spcPct val="0"/>
              </a:spcAft>
            </a:pPr>
            <a:endParaRPr lang="en-US" sz="1000" dirty="0" smtClean="0">
              <a:latin typeface="Times New Roman" pitchFamily="18" charset="0"/>
              <a:ea typeface="cmr10"/>
              <a:cs typeface="Times New Roman" pitchFamily="18" charset="0"/>
            </a:endParaRPr>
          </a:p>
          <a:p>
            <a:pPr marL="279400" indent="-279400" algn="justLow" fontAlgn="base">
              <a:spcBef>
                <a:spcPct val="0"/>
              </a:spcBef>
              <a:spcAft>
                <a:spcPct val="0"/>
              </a:spcAft>
            </a:pPr>
            <a:r>
              <a:rPr lang="en-US" sz="2000" b="1" dirty="0" smtClean="0">
                <a:solidFill>
                  <a:srgbClr val="0066FF"/>
                </a:solidFill>
                <a:latin typeface="Times New Roman" pitchFamily="18" charset="0"/>
                <a:cs typeface="Times New Roman" pitchFamily="18" charset="0"/>
              </a:rPr>
              <a:t>6-</a:t>
            </a:r>
            <a:r>
              <a:rPr lang="en-US" sz="2000" dirty="0" smtClean="0">
                <a:latin typeface="Times New Roman" pitchFamily="18" charset="0"/>
                <a:cs typeface="Times New Roman" pitchFamily="18" charset="0"/>
              </a:rPr>
              <a:t> </a:t>
            </a:r>
            <a:r>
              <a:rPr lang="en-US" sz="2000" b="1" dirty="0" smtClean="0">
                <a:solidFill>
                  <a:srgbClr val="0066FF"/>
                </a:solidFill>
                <a:latin typeface="Times New Roman" pitchFamily="18" charset="0"/>
                <a:cs typeface="Times New Roman" pitchFamily="18" charset="0"/>
              </a:rPr>
              <a:t>Contraindication</a:t>
            </a:r>
            <a:r>
              <a:rPr lang="en-US" sz="2000" dirty="0" smtClean="0">
                <a:solidFill>
                  <a:srgbClr val="0066FF"/>
                </a:solidFill>
                <a:latin typeface="Times New Roman" pitchFamily="18" charset="0"/>
                <a:cs typeface="Times New Roman" pitchFamily="18" charset="0"/>
              </a:rPr>
              <a:t>s</a:t>
            </a:r>
            <a:r>
              <a:rPr lang="en-US" sz="2000" dirty="0" smtClean="0">
                <a:latin typeface="Times New Roman" pitchFamily="18" charset="0"/>
                <a:cs typeface="Times New Roman" pitchFamily="18" charset="0"/>
              </a:rPr>
              <a:t> to photodynamic therapy include a history of </a:t>
            </a:r>
            <a:r>
              <a:rPr lang="en-US" sz="2000" dirty="0" err="1" smtClean="0">
                <a:latin typeface="Times New Roman" pitchFamily="18" charset="0"/>
                <a:cs typeface="Times New Roman" pitchFamily="18" charset="0"/>
              </a:rPr>
              <a:t>porphyria</a:t>
            </a:r>
            <a:r>
              <a:rPr lang="en-US" sz="2000" dirty="0" smtClean="0">
                <a:latin typeface="Times New Roman" pitchFamily="18" charset="0"/>
                <a:cs typeface="Times New Roman" pitchFamily="18" charset="0"/>
              </a:rPr>
              <a:t> and allergy/</a:t>
            </a:r>
            <a:r>
              <a:rPr lang="en-US" sz="2000" dirty="0" err="1" smtClean="0">
                <a:latin typeface="Times New Roman" pitchFamily="18" charset="0"/>
                <a:cs typeface="Times New Roman" pitchFamily="18" charset="0"/>
              </a:rPr>
              <a:t>photoallergy</a:t>
            </a:r>
            <a:r>
              <a:rPr lang="en-US" sz="2000" dirty="0" smtClean="0">
                <a:latin typeface="Times New Roman" pitchFamily="18" charset="0"/>
                <a:cs typeface="Times New Roman" pitchFamily="18" charset="0"/>
              </a:rPr>
              <a:t> to active ingredients of the applied photosensitizer. </a:t>
            </a:r>
            <a:endParaRPr lang="en-US" sz="2000" dirty="0">
              <a:latin typeface="Times New Roman" pitchFamily="18" charset="0"/>
              <a:cs typeface="Times New Roman" pitchFamily="18" charset="0"/>
            </a:endParaRPr>
          </a:p>
        </p:txBody>
      </p:sp>
      <p:sp>
        <p:nvSpPr>
          <p:cNvPr id="4" name="Rectangle 3"/>
          <p:cNvSpPr/>
          <p:nvPr/>
        </p:nvSpPr>
        <p:spPr>
          <a:xfrm>
            <a:off x="762000" y="238780"/>
            <a:ext cx="3691010" cy="523220"/>
          </a:xfrm>
          <a:prstGeom prst="rect">
            <a:avLst/>
          </a:prstGeom>
          <a:solidFill>
            <a:srgbClr val="FFFFCC"/>
          </a:solidFill>
          <a:ln w="28575">
            <a:solidFill>
              <a:srgbClr val="FF0000"/>
            </a:solidFill>
          </a:ln>
        </p:spPr>
        <p:txBody>
          <a:bodyPr wrap="none">
            <a:spAutoFit/>
          </a:bodyPr>
          <a:lstStyle/>
          <a:p>
            <a:r>
              <a:rPr lang="en-US" sz="2800" b="1" dirty="0" smtClean="0">
                <a:solidFill>
                  <a:srgbClr val="FF0000"/>
                </a:solidFill>
                <a:latin typeface="Times New Roman" pitchFamily="18" charset="0"/>
                <a:cs typeface="Times New Roman" pitchFamily="18" charset="0"/>
              </a:rPr>
              <a:t>Disadvantages of PDT:</a:t>
            </a:r>
            <a:endParaRPr lang="en-US" sz="2800" b="1" dirty="0">
              <a:latin typeface="Times New Roman" pitchFamily="18" charset="0"/>
              <a:cs typeface="Times New Roman" pitchFamily="18" charset="0"/>
            </a:endParaRPr>
          </a:p>
        </p:txBody>
      </p:sp>
      <p:sp>
        <p:nvSpPr>
          <p:cNvPr id="5" name="Rectangle 4"/>
          <p:cNvSpPr/>
          <p:nvPr/>
        </p:nvSpPr>
        <p:spPr>
          <a:xfrm>
            <a:off x="304800" y="762000"/>
            <a:ext cx="8458200" cy="400110"/>
          </a:xfrm>
          <a:prstGeom prst="rect">
            <a:avLst/>
          </a:prstGeom>
        </p:spPr>
        <p:txBody>
          <a:bodyPr wrap="square">
            <a:spAutoFit/>
          </a:bodyPr>
          <a:lstStyle/>
          <a:p>
            <a:r>
              <a:rPr lang="en-US" sz="2000" dirty="0" smtClean="0">
                <a:latin typeface="Times New Roman" pitchFamily="18" charset="0"/>
                <a:cs typeface="Times New Roman" pitchFamily="18" charset="0"/>
              </a:rPr>
              <a:t>There are several disadvantages to the current methods of photodynamic therapy</a:t>
            </a:r>
            <a:endParaRPr lang="en-US" sz="2000" dirty="0">
              <a:latin typeface="Times New Roman" pitchFamily="18" charset="0"/>
              <a:cs typeface="Times New Roman" pitchFamily="18" charset="0"/>
            </a:endParaRPr>
          </a:p>
        </p:txBody>
      </p:sp>
      <p:sp>
        <p:nvSpPr>
          <p:cNvPr id="6"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20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20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457200"/>
            <a:ext cx="5342360" cy="461665"/>
          </a:xfrm>
          <a:prstGeom prst="rect">
            <a:avLst/>
          </a:prstGeom>
          <a:solidFill>
            <a:schemeClr val="bg1"/>
          </a:solidFill>
          <a:ln w="28575">
            <a:solidFill>
              <a:srgbClr val="FF0000"/>
            </a:solidFill>
          </a:ln>
        </p:spPr>
        <p:txBody>
          <a:bodyPr wrap="none">
            <a:spAutoFit/>
          </a:bodyPr>
          <a:lstStyle/>
          <a:p>
            <a:r>
              <a:rPr lang="en-US" sz="2400" b="1" dirty="0" smtClean="0">
                <a:solidFill>
                  <a:srgbClr val="FF0000"/>
                </a:solidFill>
                <a:latin typeface="Times New Roman" pitchFamily="18" charset="0"/>
                <a:cs typeface="Times New Roman" pitchFamily="18" charset="0"/>
              </a:rPr>
              <a:t>PDT of Obstructing esophageal Cancer</a:t>
            </a:r>
          </a:p>
        </p:txBody>
      </p:sp>
      <p:pic>
        <p:nvPicPr>
          <p:cNvPr id="25602" name="Picture 2" descr="C:\Users\Dr.Lutfi\Desktop\cata_49.gif"/>
          <p:cNvPicPr>
            <a:picLocks noChangeAspect="1" noChangeArrowheads="1"/>
          </p:cNvPicPr>
          <p:nvPr/>
        </p:nvPicPr>
        <p:blipFill>
          <a:blip r:embed="rId2" cstate="print"/>
          <a:srcRect/>
          <a:stretch>
            <a:fillRect/>
          </a:stretch>
        </p:blipFill>
        <p:spPr bwMode="auto">
          <a:xfrm>
            <a:off x="381000" y="1219200"/>
            <a:ext cx="8381999" cy="4953000"/>
          </a:xfrm>
          <a:prstGeom prst="rect">
            <a:avLst/>
          </a:prstGeom>
          <a:noFill/>
        </p:spPr>
      </p:pic>
      <p:sp>
        <p:nvSpPr>
          <p:cNvPr id="3" name="TextBox 2"/>
          <p:cNvSpPr txBox="1"/>
          <p:nvPr/>
        </p:nvSpPr>
        <p:spPr>
          <a:xfrm>
            <a:off x="152400" y="76200"/>
            <a:ext cx="1818126" cy="523220"/>
          </a:xfrm>
          <a:prstGeom prst="rect">
            <a:avLst/>
          </a:prstGeom>
          <a:noFill/>
        </p:spPr>
        <p:txBody>
          <a:bodyPr wrap="none" rtlCol="0">
            <a:spAutoFit/>
          </a:bodyPr>
          <a:lstStyle/>
          <a:p>
            <a:r>
              <a:rPr lang="en-US" sz="2800" dirty="0" smtClean="0">
                <a:solidFill>
                  <a:srgbClr val="FF0000"/>
                </a:solidFill>
                <a:latin typeface="Times New Roman" pitchFamily="18" charset="0"/>
                <a:cs typeface="Times New Roman" pitchFamily="18" charset="0"/>
              </a:rPr>
              <a:t>Examples:-</a:t>
            </a:r>
            <a:endParaRPr lang="en-US" sz="28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4495800" y="3886200"/>
            <a:ext cx="685800"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477000" y="3886200"/>
            <a:ext cx="685800"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5067300" y="1485900"/>
            <a:ext cx="457200" cy="762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57200" y="5334000"/>
            <a:ext cx="457200" cy="3048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733800" y="4495800"/>
            <a:ext cx="5105400" cy="1323439"/>
          </a:xfrm>
          <a:prstGeom prst="rect">
            <a:avLst/>
          </a:prstGeom>
        </p:spPr>
        <p:txBody>
          <a:bodyPr wrap="square">
            <a:spAutoFit/>
          </a:bodyPr>
          <a:lstStyle/>
          <a:p>
            <a:pPr marL="284163" indent="-284163">
              <a:buClr>
                <a:srgbClr val="0000FF"/>
              </a:buClr>
              <a:buFont typeface="Wingdings" pitchFamily="2" charset="2"/>
              <a:buChar char="Ø"/>
            </a:pPr>
            <a:r>
              <a:rPr lang="en-US" sz="1600" dirty="0" err="1" smtClean="0">
                <a:latin typeface="Times New Roman" pitchFamily="18" charset="0"/>
                <a:cs typeface="Times New Roman" pitchFamily="18" charset="0"/>
              </a:rPr>
              <a:t>Photofrin</a:t>
            </a:r>
            <a:r>
              <a:rPr lang="en-US" sz="1600" dirty="0" smtClean="0">
                <a:latin typeface="Times New Roman" pitchFamily="18" charset="0"/>
                <a:cs typeface="Times New Roman" pitchFamily="18" charset="0"/>
              </a:rPr>
              <a:t> (1.5 to 2.0 mg/kg) was administered.</a:t>
            </a:r>
          </a:p>
          <a:p>
            <a:pPr marL="284163" indent="-284163">
              <a:buClr>
                <a:srgbClr val="0000FF"/>
              </a:buClr>
              <a:buFont typeface="Wingdings" pitchFamily="2" charset="2"/>
              <a:buChar char="Ø"/>
            </a:pPr>
            <a:r>
              <a:rPr lang="en-US" sz="1600" dirty="0" smtClean="0">
                <a:latin typeface="Times New Roman" pitchFamily="18" charset="0"/>
                <a:cs typeface="Times New Roman" pitchFamily="18" charset="0"/>
              </a:rPr>
              <a:t>After  48 hours, laser light irradiation with 630 nm.</a:t>
            </a:r>
          </a:p>
          <a:p>
            <a:pPr marL="284163" indent="-284163">
              <a:buClr>
                <a:srgbClr val="0000FF"/>
              </a:buClr>
              <a:buFont typeface="Wingdings" pitchFamily="2" charset="2"/>
              <a:buChar char="Ø"/>
            </a:pPr>
            <a:r>
              <a:rPr lang="en-US" sz="1600" dirty="0" smtClean="0">
                <a:latin typeface="Times New Roman" pitchFamily="18" charset="0"/>
                <a:cs typeface="Times New Roman" pitchFamily="18" charset="0"/>
              </a:rPr>
              <a:t> </a:t>
            </a:r>
            <a:r>
              <a:rPr lang="en-US" sz="1600" b="1" dirty="0" smtClean="0">
                <a:solidFill>
                  <a:srgbClr val="FF0000"/>
                </a:solidFill>
                <a:latin typeface="Times New Roman" pitchFamily="18" charset="0"/>
                <a:cs typeface="Times New Roman" pitchFamily="18" charset="0"/>
              </a:rPr>
              <a:t>90.8%</a:t>
            </a:r>
            <a:r>
              <a:rPr lang="en-US" sz="1600" dirty="0" smtClean="0">
                <a:latin typeface="Times New Roman" pitchFamily="18" charset="0"/>
                <a:cs typeface="Times New Roman" pitchFamily="18" charset="0"/>
              </a:rPr>
              <a:t> of patients showed a significant improvement in the mean </a:t>
            </a:r>
            <a:r>
              <a:rPr lang="en-US" sz="1600" dirty="0" err="1" smtClean="0">
                <a:latin typeface="Times New Roman" pitchFamily="18" charset="0"/>
                <a:cs typeface="Times New Roman" pitchFamily="18" charset="0"/>
              </a:rPr>
              <a:t>dysphagia</a:t>
            </a:r>
            <a:r>
              <a:rPr lang="en-US" sz="1600" dirty="0" smtClean="0">
                <a:latin typeface="Times New Roman" pitchFamily="18" charset="0"/>
                <a:cs typeface="Times New Roman" pitchFamily="18" charset="0"/>
              </a:rPr>
              <a:t> score at 4 weeks post- PDT.</a:t>
            </a:r>
          </a:p>
          <a:p>
            <a:endParaRPr lang="en-US" sz="1600" dirty="0">
              <a:latin typeface="Times New Roman" pitchFamily="18" charset="0"/>
              <a:cs typeface="Times New Roman" pitchFamily="18" charset="0"/>
            </a:endParaRPr>
          </a:p>
        </p:txBody>
      </p:sp>
      <p:sp>
        <p:nvSpPr>
          <p:cNvPr id="10"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photosensitizer\Basic Photosensitization_files\Fig4_LongAfte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10300" y="990601"/>
            <a:ext cx="2762250" cy="3047999"/>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I:\photosensitizer\Basic Photosensitization_files\Fig4_Befor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990600"/>
            <a:ext cx="2857500" cy="30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I:\photosensitizer\Basic Photosensitization_files\Fig4_Immediately.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76600" y="968427"/>
            <a:ext cx="2857500" cy="307017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Arrow Connector 7"/>
          <p:cNvCxnSpPr/>
          <p:nvPr/>
        </p:nvCxnSpPr>
        <p:spPr>
          <a:xfrm flipH="1">
            <a:off x="2057400" y="1676400"/>
            <a:ext cx="609600" cy="5334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953000" y="1828800"/>
            <a:ext cx="609600" cy="5334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391400" y="1828800"/>
            <a:ext cx="609600" cy="5334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4800" y="4693384"/>
            <a:ext cx="8610600" cy="1631216"/>
          </a:xfrm>
          <a:prstGeom prst="rect">
            <a:avLst/>
          </a:prstGeom>
          <a:solidFill>
            <a:schemeClr val="bg1"/>
          </a:solidFill>
        </p:spPr>
        <p:txBody>
          <a:bodyPr wrap="square">
            <a:spAutoFit/>
          </a:bodyPr>
          <a:lstStyle/>
          <a:p>
            <a:r>
              <a:rPr lang="en-US" sz="2000" b="1" dirty="0">
                <a:latin typeface="Times New Roman" pitchFamily="18" charset="0"/>
                <a:cs typeface="Times New Roman" pitchFamily="18" charset="0"/>
              </a:rPr>
              <a:t>Figure </a:t>
            </a:r>
            <a:r>
              <a:rPr lang="en-US" sz="2000" b="1" dirty="0" smtClean="0">
                <a:latin typeface="Times New Roman" pitchFamily="18" charset="0"/>
                <a:cs typeface="Times New Roman" pitchFamily="18" charset="0"/>
              </a:rPr>
              <a:t>4.</a:t>
            </a:r>
            <a:r>
              <a:rPr lang="en-US" sz="2000" dirty="0" smtClean="0">
                <a:latin typeface="Times New Roman" pitchFamily="18" charset="0"/>
                <a:cs typeface="Times New Roman" pitchFamily="18" charset="0"/>
              </a:rPr>
              <a:t> Photodynamic </a:t>
            </a:r>
            <a:r>
              <a:rPr lang="en-US" sz="2000" dirty="0">
                <a:latin typeface="Times New Roman" pitchFamily="18" charset="0"/>
                <a:cs typeface="Times New Roman" pitchFamily="18" charset="0"/>
              </a:rPr>
              <a:t>Therapy for Skin Cancer.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A-  </a:t>
            </a:r>
            <a:r>
              <a:rPr lang="en-US" sz="2000" dirty="0" smtClean="0">
                <a:latin typeface="Times New Roman" pitchFamily="18" charset="0"/>
                <a:cs typeface="Times New Roman" pitchFamily="18" charset="0"/>
              </a:rPr>
              <a:t> Malignant </a:t>
            </a:r>
            <a:r>
              <a:rPr lang="en-US" sz="2000" dirty="0">
                <a:latin typeface="Times New Roman" pitchFamily="18" charset="0"/>
                <a:cs typeface="Times New Roman" pitchFamily="18" charset="0"/>
              </a:rPr>
              <a:t>skin lesion </a:t>
            </a:r>
            <a:r>
              <a:rPr lang="en-US" sz="2000" dirty="0" smtClean="0">
                <a:latin typeface="Times New Roman" pitchFamily="18" charset="0"/>
                <a:cs typeface="Times New Roman" pitchFamily="18" charset="0"/>
              </a:rPr>
              <a:t>. A </a:t>
            </a:r>
            <a:r>
              <a:rPr lang="en-US" sz="2000" dirty="0">
                <a:latin typeface="Times New Roman" pitchFamily="18" charset="0"/>
                <a:cs typeface="Times New Roman" pitchFamily="18" charset="0"/>
              </a:rPr>
              <a:t>photosensitizer was administered to this </a:t>
            </a:r>
            <a:r>
              <a:rPr lang="en-US" sz="2000" dirty="0" smtClean="0">
                <a:latin typeface="Times New Roman" pitchFamily="18" charset="0"/>
                <a:cs typeface="Times New Roman" pitchFamily="18" charset="0"/>
              </a:rPr>
              <a:t>patient. </a:t>
            </a:r>
          </a:p>
          <a:p>
            <a:r>
              <a:rPr lang="en-US" sz="2000" b="1" dirty="0" smtClean="0">
                <a:latin typeface="Times New Roman" pitchFamily="18" charset="0"/>
                <a:cs typeface="Times New Roman" pitchFamily="18" charset="0"/>
              </a:rPr>
              <a:t>B-   </a:t>
            </a:r>
            <a:r>
              <a:rPr lang="en-US" sz="2000" dirty="0" smtClean="0">
                <a:latin typeface="Times New Roman" pitchFamily="18" charset="0"/>
                <a:cs typeface="Times New Roman" pitchFamily="18" charset="0"/>
              </a:rPr>
              <a:t>The lesion immediately after  laser illumination with red light at 630 nm,         .       a wavelength that is absorbed by the photosensitizer. </a:t>
            </a:r>
          </a:p>
          <a:p>
            <a:r>
              <a:rPr lang="en-US" sz="2000" b="1" dirty="0" smtClean="0">
                <a:latin typeface="Times New Roman" pitchFamily="18" charset="0"/>
                <a:cs typeface="Times New Roman" pitchFamily="18" charset="0"/>
              </a:rPr>
              <a:t>C-   </a:t>
            </a:r>
            <a:r>
              <a:rPr lang="en-US" sz="2000" dirty="0" smtClean="0">
                <a:latin typeface="Times New Roman" pitchFamily="18" charset="0"/>
                <a:cs typeface="Times New Roman" pitchFamily="18" charset="0"/>
              </a:rPr>
              <a:t>The lesion gradually </a:t>
            </a:r>
            <a:r>
              <a:rPr lang="en-US" sz="2000" dirty="0">
                <a:latin typeface="Times New Roman" pitchFamily="18" charset="0"/>
                <a:cs typeface="Times New Roman" pitchFamily="18" charset="0"/>
              </a:rPr>
              <a:t>clears, leaving behind only normal skin </a:t>
            </a:r>
            <a:r>
              <a:rPr lang="en-US" sz="2000" dirty="0" smtClean="0">
                <a:latin typeface="Times New Roman" pitchFamily="18" charset="0"/>
                <a:cs typeface="Times New Roman" pitchFamily="18" charset="0"/>
              </a:rPr>
              <a:t>cells. </a:t>
            </a:r>
            <a:endParaRPr lang="en-US" sz="2000" dirty="0">
              <a:latin typeface="Times New Roman" pitchFamily="18" charset="0"/>
              <a:cs typeface="Times New Roman" pitchFamily="18" charset="0"/>
            </a:endParaRPr>
          </a:p>
        </p:txBody>
      </p:sp>
      <p:sp>
        <p:nvSpPr>
          <p:cNvPr id="9" name="Rectangle 8"/>
          <p:cNvSpPr/>
          <p:nvPr/>
        </p:nvSpPr>
        <p:spPr>
          <a:xfrm>
            <a:off x="2868733" y="228600"/>
            <a:ext cx="2922467" cy="461665"/>
          </a:xfrm>
          <a:prstGeom prst="rect">
            <a:avLst/>
          </a:prstGeom>
          <a:solidFill>
            <a:schemeClr val="bg1"/>
          </a:solidFill>
        </p:spPr>
        <p:txBody>
          <a:bodyPr wrap="none">
            <a:spAutoFit/>
          </a:bodyPr>
          <a:lstStyle/>
          <a:p>
            <a:r>
              <a:rPr lang="en-US" sz="2400" dirty="0" smtClean="0">
                <a:latin typeface="Times New Roman" pitchFamily="18" charset="0"/>
                <a:cs typeface="Times New Roman" pitchFamily="18" charset="0"/>
              </a:rPr>
              <a:t>PDT for Skin Cancer. </a:t>
            </a:r>
            <a:endParaRPr lang="en-US" sz="2400" dirty="0"/>
          </a:p>
        </p:txBody>
      </p:sp>
      <p:sp>
        <p:nvSpPr>
          <p:cNvPr id="11" name="Rectangle 10"/>
          <p:cNvSpPr/>
          <p:nvPr/>
        </p:nvSpPr>
        <p:spPr>
          <a:xfrm>
            <a:off x="1752600" y="4114800"/>
            <a:ext cx="428322" cy="369332"/>
          </a:xfrm>
          <a:prstGeom prst="rect">
            <a:avLst/>
          </a:prstGeom>
        </p:spPr>
        <p:txBody>
          <a:bodyPr wrap="none">
            <a:spAutoFit/>
          </a:bodyPr>
          <a:lstStyle/>
          <a:p>
            <a:r>
              <a:rPr lang="en-US" b="1" dirty="0" smtClean="0">
                <a:latin typeface="Times New Roman" pitchFamily="18" charset="0"/>
                <a:cs typeface="Times New Roman" pitchFamily="18" charset="0"/>
              </a:rPr>
              <a:t>A-</a:t>
            </a:r>
            <a:endParaRPr lang="en-US" dirty="0"/>
          </a:p>
        </p:txBody>
      </p:sp>
      <p:sp>
        <p:nvSpPr>
          <p:cNvPr id="12" name="Rectangle 11"/>
          <p:cNvSpPr/>
          <p:nvPr/>
        </p:nvSpPr>
        <p:spPr>
          <a:xfrm>
            <a:off x="4495800" y="4114800"/>
            <a:ext cx="415498" cy="369332"/>
          </a:xfrm>
          <a:prstGeom prst="rect">
            <a:avLst/>
          </a:prstGeom>
        </p:spPr>
        <p:txBody>
          <a:bodyPr wrap="none">
            <a:spAutoFit/>
          </a:bodyPr>
          <a:lstStyle/>
          <a:p>
            <a:r>
              <a:rPr lang="en-US" b="1" dirty="0" smtClean="0">
                <a:latin typeface="Times New Roman" pitchFamily="18" charset="0"/>
                <a:cs typeface="Times New Roman" pitchFamily="18" charset="0"/>
              </a:rPr>
              <a:t>B-</a:t>
            </a:r>
            <a:endParaRPr lang="en-US" dirty="0"/>
          </a:p>
        </p:txBody>
      </p:sp>
      <p:sp>
        <p:nvSpPr>
          <p:cNvPr id="13" name="Rectangle 12"/>
          <p:cNvSpPr/>
          <p:nvPr/>
        </p:nvSpPr>
        <p:spPr>
          <a:xfrm>
            <a:off x="7315200" y="4038600"/>
            <a:ext cx="486030" cy="369332"/>
          </a:xfrm>
          <a:prstGeom prst="rect">
            <a:avLst/>
          </a:prstGeom>
        </p:spPr>
        <p:txBody>
          <a:bodyPr wrap="none">
            <a:spAutoFit/>
          </a:bodyPr>
          <a:lstStyle/>
          <a:p>
            <a:r>
              <a:rPr lang="en-US" b="1" dirty="0" smtClean="0">
                <a:latin typeface="Times New Roman" pitchFamily="18" charset="0"/>
                <a:cs typeface="Times New Roman" pitchFamily="18" charset="0"/>
              </a:rPr>
              <a:t>C- </a:t>
            </a:r>
            <a:endParaRPr lang="en-US" dirty="0"/>
          </a:p>
        </p:txBody>
      </p:sp>
    </p:spTree>
    <p:extLst>
      <p:ext uri="{BB962C8B-B14F-4D97-AF65-F5344CB8AC3E}">
        <p14:creationId xmlns:p14="http://schemas.microsoft.com/office/powerpoint/2010/main" xmlns="" val="3702658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304800"/>
            <a:ext cx="5645072" cy="584775"/>
          </a:xfrm>
          <a:prstGeom prst="rect">
            <a:avLst/>
          </a:prstGeom>
          <a:solidFill>
            <a:srgbClr val="FFFFCC"/>
          </a:solidFill>
          <a:ln w="28575">
            <a:solidFill>
              <a:srgbClr val="FF0000"/>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Photodynamic Therapy (PDT):</a:t>
            </a:r>
            <a:endParaRPr kumimoji="0" lang="en-US" sz="3200" b="1" i="0" u="none" strike="noStrike" cap="none" normalizeH="0" baseline="0" dirty="0" smtClean="0">
              <a:ln>
                <a:noFill/>
              </a:ln>
              <a:solidFill>
                <a:srgbClr val="FF0000"/>
              </a:solidFill>
              <a:effectLst/>
              <a:latin typeface="Arial" pitchFamily="34" charset="0"/>
              <a:cs typeface="Arial" pitchFamily="34" charset="0"/>
            </a:endParaRPr>
          </a:p>
        </p:txBody>
      </p:sp>
      <p:sp>
        <p:nvSpPr>
          <p:cNvPr id="6145" name="Rectangle 1"/>
          <p:cNvSpPr>
            <a:spLocks noChangeArrowheads="1"/>
          </p:cNvSpPr>
          <p:nvPr/>
        </p:nvSpPr>
        <p:spPr bwMode="auto">
          <a:xfrm>
            <a:off x="381000" y="4038600"/>
            <a:ext cx="8458200" cy="1015663"/>
          </a:xfrm>
          <a:prstGeom prst="rect">
            <a:avLst/>
          </a:prstGeom>
          <a:solidFill>
            <a:schemeClr val="bg1"/>
          </a:solidFill>
          <a:ln w="190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kumimoji="0" lang="en-US" sz="2000" b="0" i="0" u="none" strike="noStrike" cap="none" normalizeH="0" baseline="0" dirty="0" smtClean="0">
                <a:ln>
                  <a:noFill/>
                </a:ln>
                <a:solidFill>
                  <a:schemeClr val="tx1"/>
                </a:solidFill>
                <a:effectLst/>
                <a:latin typeface="Times New Roman" pitchFamily="18" charset="0"/>
                <a:ea typeface="cmr10"/>
                <a:cs typeface="Times New Roman" pitchFamily="18" charset="0"/>
              </a:rPr>
              <a:t>Today, the idea of photodynamic therapy has become one of the major pillars in the modern treatment of cancer. </a:t>
            </a:r>
            <a:r>
              <a:rPr lang="en-US" sz="2000" dirty="0" smtClean="0">
                <a:latin typeface="Times New Roman" pitchFamily="18" charset="0"/>
                <a:cs typeface="Times New Roman" pitchFamily="18" charset="0"/>
              </a:rPr>
              <a:t>It also appeared to be effective in the treatment of many nonmalignant diseases.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5"/>
          <p:cNvSpPr/>
          <p:nvPr/>
        </p:nvSpPr>
        <p:spPr>
          <a:xfrm>
            <a:off x="381000" y="2641937"/>
            <a:ext cx="8458200" cy="1015663"/>
          </a:xfrm>
          <a:prstGeom prst="rect">
            <a:avLst/>
          </a:prstGeom>
          <a:solidFill>
            <a:schemeClr val="bg1"/>
          </a:solidFill>
          <a:ln w="19050">
            <a:solidFill>
              <a:schemeClr val="tx1"/>
            </a:solidFill>
          </a:ln>
        </p:spPr>
        <p:txBody>
          <a:bodyPr wrap="square">
            <a:spAutoFit/>
          </a:bodyPr>
          <a:lstStyle/>
          <a:p>
            <a:r>
              <a:rPr lang="en-US" sz="2000" dirty="0" smtClean="0">
                <a:latin typeface="Times New Roman" pitchFamily="18" charset="0"/>
                <a:cs typeface="Times New Roman" pitchFamily="18" charset="0"/>
              </a:rPr>
              <a:t>The discovery of the </a:t>
            </a:r>
            <a:r>
              <a:rPr lang="en-US" sz="2000" u="sng" dirty="0" err="1" smtClean="0">
                <a:latin typeface="Times New Roman" pitchFamily="18" charset="0"/>
                <a:cs typeface="Times New Roman" pitchFamily="18" charset="0"/>
              </a:rPr>
              <a:t>tumour</a:t>
            </a:r>
            <a:r>
              <a:rPr lang="en-US" sz="2000" u="sng" dirty="0" smtClean="0">
                <a:latin typeface="Times New Roman" pitchFamily="18" charset="0"/>
                <a:cs typeface="Times New Roman" pitchFamily="18" charset="0"/>
              </a:rPr>
              <a:t>-localizing ability </a:t>
            </a:r>
            <a:r>
              <a:rPr lang="en-US" sz="2000" dirty="0" smtClean="0">
                <a:latin typeface="Times New Roman" pitchFamily="18" charset="0"/>
                <a:cs typeface="Times New Roman" pitchFamily="18" charset="0"/>
              </a:rPr>
              <a:t>of </a:t>
            </a:r>
            <a:r>
              <a:rPr lang="en-US" sz="2000" b="1" dirty="0" err="1" smtClean="0">
                <a:solidFill>
                  <a:srgbClr val="0066FF"/>
                </a:solidFill>
                <a:latin typeface="Times New Roman" pitchFamily="18" charset="0"/>
                <a:cs typeface="Times New Roman" pitchFamily="18" charset="0"/>
              </a:rPr>
              <a:t>haematoporphyrin</a:t>
            </a:r>
            <a:r>
              <a:rPr lang="en-US" sz="2000" dirty="0" smtClean="0">
                <a:latin typeface="Times New Roman" pitchFamily="18" charset="0"/>
                <a:cs typeface="Times New Roman" pitchFamily="18" charset="0"/>
              </a:rPr>
              <a:t>, together with its </a:t>
            </a:r>
            <a:r>
              <a:rPr lang="en-US" sz="2000" u="sng" dirty="0" smtClean="0">
                <a:latin typeface="Times New Roman" pitchFamily="18" charset="0"/>
                <a:cs typeface="Times New Roman" pitchFamily="18" charset="0"/>
              </a:rPr>
              <a:t>phototoxic effect </a:t>
            </a:r>
            <a:r>
              <a:rPr lang="en-US" sz="2000" dirty="0" smtClean="0">
                <a:latin typeface="Times New Roman" pitchFamily="18" charset="0"/>
                <a:cs typeface="Times New Roman" pitchFamily="18" charset="0"/>
              </a:rPr>
              <a:t>on </a:t>
            </a:r>
            <a:r>
              <a:rPr lang="en-US" sz="2000" dirty="0" err="1" smtClean="0">
                <a:latin typeface="Times New Roman" pitchFamily="18" charset="0"/>
                <a:cs typeface="Times New Roman" pitchFamily="18" charset="0"/>
              </a:rPr>
              <a:t>tumour</a:t>
            </a:r>
            <a:r>
              <a:rPr lang="en-US" sz="2000" dirty="0" smtClean="0">
                <a:latin typeface="Times New Roman" pitchFamily="18" charset="0"/>
                <a:cs typeface="Times New Roman" pitchFamily="18" charset="0"/>
              </a:rPr>
              <a:t> cells led to the development of </a:t>
            </a:r>
            <a:r>
              <a:rPr lang="en-US" sz="2000" b="1" dirty="0" smtClean="0">
                <a:solidFill>
                  <a:srgbClr val="FF0000"/>
                </a:solidFill>
                <a:latin typeface="Times New Roman" pitchFamily="18" charset="0"/>
                <a:cs typeface="Times New Roman" pitchFamily="18" charset="0"/>
              </a:rPr>
              <a:t>photodynamic therapy</a:t>
            </a:r>
            <a:r>
              <a:rPr lang="en-US" sz="2000" dirty="0" smtClean="0">
                <a:latin typeface="Times New Roman" pitchFamily="18" charset="0"/>
                <a:cs typeface="Times New Roman" pitchFamily="18" charset="0"/>
              </a:rPr>
              <a:t>, a promising tool in modern cancer treatment.</a:t>
            </a:r>
            <a:endParaRPr lang="en-US" sz="2000" dirty="0">
              <a:latin typeface="Times New Roman" pitchFamily="18" charset="0"/>
              <a:cs typeface="Times New Roman" pitchFamily="18" charset="0"/>
            </a:endParaRPr>
          </a:p>
        </p:txBody>
      </p:sp>
      <p:sp>
        <p:nvSpPr>
          <p:cNvPr id="7"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
        <p:nvSpPr>
          <p:cNvPr id="8" name="Rectangle 2"/>
          <p:cNvSpPr/>
          <p:nvPr/>
        </p:nvSpPr>
        <p:spPr>
          <a:xfrm>
            <a:off x="381000" y="1143000"/>
            <a:ext cx="8458200" cy="1015663"/>
          </a:xfrm>
          <a:prstGeom prst="rect">
            <a:avLst/>
          </a:prstGeom>
          <a:solidFill>
            <a:schemeClr val="bg1"/>
          </a:solidFill>
          <a:ln>
            <a:solidFill>
              <a:schemeClr val="tx1"/>
            </a:solidFill>
            <a:prstDash val="solid"/>
          </a:ln>
        </p:spPr>
        <p:txBody>
          <a:bodyPr wrap="square">
            <a:spAutoFit/>
          </a:bodyPr>
          <a:lstStyle/>
          <a:p>
            <a:pPr>
              <a:buClr>
                <a:srgbClr val="FF0000"/>
              </a:buClr>
            </a:pPr>
            <a:r>
              <a:rPr lang="en-US" sz="2000" dirty="0" smtClean="0">
                <a:latin typeface="Times New Roman" pitchFamily="18" charset="0"/>
                <a:cs typeface="Times New Roman" pitchFamily="18" charset="0"/>
              </a:rPr>
              <a:t>Photodynamic therapy (PDT) is a minimally invasive therapeutic procedure that using a drug called a </a:t>
            </a:r>
            <a:r>
              <a:rPr lang="en-US" sz="2000" b="1" dirty="0" smtClean="0">
                <a:solidFill>
                  <a:srgbClr val="FF0000"/>
                </a:solidFill>
                <a:latin typeface="Times New Roman" pitchFamily="18" charset="0"/>
                <a:cs typeface="Times New Roman" pitchFamily="18" charset="0"/>
              </a:rPr>
              <a:t>photosensitizer</a:t>
            </a:r>
            <a:r>
              <a:rPr lang="en-US" sz="2000" dirty="0" smtClean="0">
                <a:latin typeface="Times New Roman" pitchFamily="18" charset="0"/>
                <a:cs typeface="Times New Roman" pitchFamily="18" charset="0"/>
              </a:rPr>
              <a:t>, which can be activated by specific light, and selectively destroy malignant as well as other nonmalignant diseases.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45"/>
                                        </p:tgtEl>
                                        <p:attrNameLst>
                                          <p:attrName>style.visibility</p:attrName>
                                        </p:attrNameLst>
                                      </p:cBhvr>
                                      <p:to>
                                        <p:strVal val="visible"/>
                                      </p:to>
                                    </p:set>
                                    <p:animEffect transition="in" filter="fade">
                                      <p:cBhvr>
                                        <p:cTn id="14" dur="1000"/>
                                        <p:tgtEl>
                                          <p:spTgt spid="6145"/>
                                        </p:tgtEl>
                                      </p:cBhvr>
                                    </p:animEffect>
                                    <p:anim calcmode="lin" valueType="num">
                                      <p:cBhvr>
                                        <p:cTn id="15" dur="1000" fill="hold"/>
                                        <p:tgtEl>
                                          <p:spTgt spid="6145"/>
                                        </p:tgtEl>
                                        <p:attrNameLst>
                                          <p:attrName>ppt_x</p:attrName>
                                        </p:attrNameLst>
                                      </p:cBhvr>
                                      <p:tavLst>
                                        <p:tav tm="0">
                                          <p:val>
                                            <p:strVal val="#ppt_x"/>
                                          </p:val>
                                        </p:tav>
                                        <p:tav tm="100000">
                                          <p:val>
                                            <p:strVal val="#ppt_x"/>
                                          </p:val>
                                        </p:tav>
                                      </p:tavLst>
                                    </p:anim>
                                    <p:anim calcmode="lin" valueType="num">
                                      <p:cBhvr>
                                        <p:cTn id="16" dur="1000" fill="hold"/>
                                        <p:tgtEl>
                                          <p:spTgt spid="61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animBg="1"/>
      <p:bldP spid="6"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3\complication_files\rotatescan00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914400"/>
            <a:ext cx="7467600" cy="3581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a:spLocks noChangeArrowheads="1"/>
          </p:cNvSpPr>
          <p:nvPr/>
        </p:nvSpPr>
        <p:spPr bwMode="auto">
          <a:xfrm>
            <a:off x="762000" y="4786699"/>
            <a:ext cx="7620000"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Times New Roman" pitchFamily="18" charset="0"/>
                <a:cs typeface="Times New Roman" pitchFamily="18" charset="0"/>
              </a:rPr>
              <a:t>Actinic keratosis (AK) </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is a very common skin problem found in patients over 50 years of age, representing an in situ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keratinocytic</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neoplasm that can progress to invasive squamous cell carcinoma of the skin. One FDA-approved treatment for AK of the face and scalp is photodynamic therapy (PDT) with 20% </a:t>
            </a:r>
            <a:r>
              <a:rPr kumimoji="0" lang="en-US" sz="1800" b="0" i="0" u="none" strike="noStrike" cap="none" normalizeH="0" baseline="0" dirty="0" err="1" smtClean="0">
                <a:ln>
                  <a:noFill/>
                </a:ln>
                <a:solidFill>
                  <a:srgbClr val="0000FF"/>
                </a:solidFill>
                <a:effectLst/>
                <a:latin typeface="Times New Roman" pitchFamily="18" charset="0"/>
                <a:cs typeface="Times New Roman" pitchFamily="18" charset="0"/>
              </a:rPr>
              <a:t>aminolevulinic</a:t>
            </a:r>
            <a:r>
              <a:rPr kumimoji="0" lang="en-US" sz="1800" b="0" i="0" u="none" strike="noStrike" cap="none" normalizeH="0" baseline="0" dirty="0" smtClean="0">
                <a:ln>
                  <a:noFill/>
                </a:ln>
                <a:solidFill>
                  <a:srgbClr val="0000FF"/>
                </a:solidFill>
                <a:effectLst/>
                <a:latin typeface="Times New Roman" pitchFamily="18" charset="0"/>
                <a:cs typeface="Times New Roman" pitchFamily="18" charset="0"/>
              </a:rPr>
              <a:t> acid (ALA)</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This advanced technology has been demonstrated in clinical trials to be effective and well tolerated by patients.</a:t>
            </a:r>
          </a:p>
        </p:txBody>
      </p:sp>
      <p:sp>
        <p:nvSpPr>
          <p:cNvPr id="6" name="Rectangle 5"/>
          <p:cNvSpPr/>
          <p:nvPr/>
        </p:nvSpPr>
        <p:spPr>
          <a:xfrm>
            <a:off x="2590800" y="228600"/>
            <a:ext cx="4204869" cy="461665"/>
          </a:xfrm>
          <a:prstGeom prst="rect">
            <a:avLst/>
          </a:prstGeom>
          <a:solidFill>
            <a:schemeClr val="bg1"/>
          </a:solidFill>
        </p:spPr>
        <p:txBody>
          <a:bodyPr wrap="none">
            <a:spAutoFit/>
          </a:bodyPr>
          <a:lstStyle/>
          <a:p>
            <a:r>
              <a:rPr lang="en-US" sz="2400" b="1" dirty="0" smtClean="0">
                <a:solidFill>
                  <a:srgbClr val="FF0000"/>
                </a:solidFill>
                <a:latin typeface="Times New Roman" pitchFamily="18" charset="0"/>
                <a:cs typeface="Times New Roman" pitchFamily="18" charset="0"/>
              </a:rPr>
              <a:t>PDT of Actinic </a:t>
            </a:r>
            <a:r>
              <a:rPr lang="en-US" sz="2400" b="1" dirty="0" err="1" smtClean="0">
                <a:solidFill>
                  <a:srgbClr val="FF0000"/>
                </a:solidFill>
                <a:latin typeface="Times New Roman" pitchFamily="18" charset="0"/>
                <a:cs typeface="Times New Roman" pitchFamily="18" charset="0"/>
              </a:rPr>
              <a:t>keratosis</a:t>
            </a:r>
            <a:r>
              <a:rPr lang="en-US" sz="2400" b="1" dirty="0" smtClean="0">
                <a:solidFill>
                  <a:srgbClr val="FF0000"/>
                </a:solidFill>
                <a:latin typeface="Times New Roman" pitchFamily="18" charset="0"/>
                <a:cs typeface="Times New Roman" pitchFamily="18" charset="0"/>
              </a:rPr>
              <a:t> (AK)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479232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3\ALA-PDT-with-Red-Light-Time-Course-Images-Sakamoto-640x692.jpg"/>
          <p:cNvPicPr>
            <a:picLocks noChangeAspect="1" noChangeArrowheads="1"/>
          </p:cNvPicPr>
          <p:nvPr/>
        </p:nvPicPr>
        <p:blipFill>
          <a:blip r:embed="rId2" cstate="print"/>
          <a:srcRect/>
          <a:stretch>
            <a:fillRect/>
          </a:stretch>
        </p:blipFill>
        <p:spPr bwMode="auto">
          <a:xfrm>
            <a:off x="457200" y="914400"/>
            <a:ext cx="8153400" cy="5638800"/>
          </a:xfrm>
          <a:prstGeom prst="rect">
            <a:avLst/>
          </a:prstGeom>
          <a:noFill/>
        </p:spPr>
      </p:pic>
      <p:sp>
        <p:nvSpPr>
          <p:cNvPr id="3" name="Rectangle 2"/>
          <p:cNvSpPr/>
          <p:nvPr/>
        </p:nvSpPr>
        <p:spPr>
          <a:xfrm>
            <a:off x="2667000" y="228600"/>
            <a:ext cx="3820148" cy="461665"/>
          </a:xfrm>
          <a:prstGeom prst="rect">
            <a:avLst/>
          </a:prstGeom>
          <a:solidFill>
            <a:schemeClr val="bg1"/>
          </a:solidFill>
        </p:spPr>
        <p:txBody>
          <a:bodyPr wrap="none">
            <a:spAutoFit/>
          </a:bodyPr>
          <a:lstStyle/>
          <a:p>
            <a:r>
              <a:rPr lang="en-US" sz="2400" b="1" dirty="0" smtClean="0">
                <a:solidFill>
                  <a:srgbClr val="FF0000"/>
                </a:solidFill>
                <a:latin typeface="Times New Roman" pitchFamily="18" charset="0"/>
                <a:cs typeface="Times New Roman" pitchFamily="18" charset="0"/>
              </a:rPr>
              <a:t>PDT of inflammatory Acne </a:t>
            </a:r>
            <a:endParaRPr lang="en-US" sz="2400" dirty="0">
              <a:latin typeface="Times New Roman" pitchFamily="18" charset="0"/>
              <a:cs typeface="Times New Roman" pitchFamily="18" charset="0"/>
            </a:endParaRPr>
          </a:p>
        </p:txBody>
      </p:sp>
      <p:cxnSp>
        <p:nvCxnSpPr>
          <p:cNvPr id="5" name="Straight Connector 4"/>
          <p:cNvCxnSpPr/>
          <p:nvPr/>
        </p:nvCxnSpPr>
        <p:spPr>
          <a:xfrm>
            <a:off x="1143000" y="6400800"/>
            <a:ext cx="533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14400" y="5562600"/>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3\complication_files\ScanAcne-PDT3-300x22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29150" y="304800"/>
            <a:ext cx="4217857" cy="32004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I:\3\complication_files\Scan0005-300x22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3676338"/>
            <a:ext cx="4019550" cy="2743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5780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Dr.Lutfi\Desktop\PDT PDT\PDT 2\1-s2.0-S1572100009001410-gr12.jpg"/>
          <p:cNvPicPr>
            <a:picLocks noChangeAspect="1" noChangeArrowheads="1"/>
          </p:cNvPicPr>
          <p:nvPr/>
        </p:nvPicPr>
        <p:blipFill>
          <a:blip r:embed="rId2" cstate="print"/>
          <a:srcRect/>
          <a:stretch>
            <a:fillRect/>
          </a:stretch>
        </p:blipFill>
        <p:spPr bwMode="auto">
          <a:xfrm>
            <a:off x="609600" y="2044284"/>
            <a:ext cx="7772400" cy="4356516"/>
          </a:xfrm>
          <a:prstGeom prst="rect">
            <a:avLst/>
          </a:prstGeom>
          <a:noFill/>
        </p:spPr>
      </p:pic>
      <p:sp>
        <p:nvSpPr>
          <p:cNvPr id="3" name="Rectangle 2"/>
          <p:cNvSpPr/>
          <p:nvPr/>
        </p:nvSpPr>
        <p:spPr>
          <a:xfrm>
            <a:off x="609600" y="816114"/>
            <a:ext cx="7772400" cy="1015663"/>
          </a:xfrm>
          <a:prstGeom prst="rect">
            <a:avLst/>
          </a:prstGeom>
          <a:solidFill>
            <a:schemeClr val="bg1"/>
          </a:solidFill>
        </p:spPr>
        <p:txBody>
          <a:bodyPr wrap="square">
            <a:spAutoFit/>
          </a:bodyPr>
          <a:lstStyle/>
          <a:p>
            <a:r>
              <a:rPr lang="en-US" sz="2000" dirty="0" smtClean="0">
                <a:latin typeface="Times New Roman" pitchFamily="18" charset="0"/>
                <a:cs typeface="Times New Roman" pitchFamily="18" charset="0"/>
              </a:rPr>
              <a:t>There were many reports of photodynamic inactivation (PDI) of various species of bacteria and fungi, parasites as well as viruses.(</a:t>
            </a:r>
            <a:r>
              <a:rPr lang="en-US" sz="2000" dirty="0" smtClean="0">
                <a:solidFill>
                  <a:srgbClr val="0000FF"/>
                </a:solidFill>
                <a:latin typeface="Times New Roman" pitchFamily="18" charset="0"/>
                <a:cs typeface="Times New Roman" pitchFamily="18" charset="0"/>
              </a:rPr>
              <a:t>Broad spectrum antimicrobial </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4" name="Rectangle 3"/>
          <p:cNvSpPr/>
          <p:nvPr/>
        </p:nvSpPr>
        <p:spPr>
          <a:xfrm>
            <a:off x="2002597" y="152400"/>
            <a:ext cx="4169603" cy="523220"/>
          </a:xfrm>
          <a:prstGeom prst="rect">
            <a:avLst/>
          </a:prstGeom>
          <a:solidFill>
            <a:srgbClr val="FFFFCC"/>
          </a:solidFill>
        </p:spPr>
        <p:txBody>
          <a:bodyPr wrap="none">
            <a:spAutoFit/>
          </a:bodyPr>
          <a:lstStyle/>
          <a:p>
            <a:r>
              <a:rPr lang="en-US" sz="2800" b="1" dirty="0" smtClean="0">
                <a:solidFill>
                  <a:srgbClr val="FF0000"/>
                </a:solidFill>
                <a:latin typeface="Times New Roman" pitchFamily="18" charset="0"/>
                <a:cs typeface="Times New Roman" pitchFamily="18" charset="0"/>
              </a:rPr>
              <a:t>PDT for infectious disease</a:t>
            </a:r>
            <a:endParaRPr lang="en-US" sz="2800" dirty="0">
              <a:solidFill>
                <a:srgbClr val="FF0000"/>
              </a:solidFill>
              <a:latin typeface="Times New Roman" pitchFamily="18" charset="0"/>
              <a:cs typeface="Times New Roman" pitchFamily="18" charset="0"/>
            </a:endParaRPr>
          </a:p>
        </p:txBody>
      </p:sp>
      <p:sp>
        <p:nvSpPr>
          <p:cNvPr id="5"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Dr.Lutfi\Desktop\كامل LTI\1 PDT\pdt\Photodynamic therapy ….. PDT _ All I Can Be_files\PDT.png"/>
          <p:cNvPicPr>
            <a:picLocks noChangeAspect="1" noChangeArrowheads="1"/>
          </p:cNvPicPr>
          <p:nvPr/>
        </p:nvPicPr>
        <p:blipFill>
          <a:blip r:embed="rId2" cstate="print"/>
          <a:srcRect/>
          <a:stretch>
            <a:fillRect/>
          </a:stretch>
        </p:blipFill>
        <p:spPr bwMode="auto">
          <a:xfrm>
            <a:off x="1447800" y="3581400"/>
            <a:ext cx="6705600" cy="3048000"/>
          </a:xfrm>
          <a:prstGeom prst="rect">
            <a:avLst/>
          </a:prstGeom>
          <a:noFill/>
        </p:spPr>
      </p:pic>
      <p:sp>
        <p:nvSpPr>
          <p:cNvPr id="3" name="Rectangle 2"/>
          <p:cNvSpPr/>
          <p:nvPr/>
        </p:nvSpPr>
        <p:spPr>
          <a:xfrm>
            <a:off x="304800" y="796766"/>
            <a:ext cx="8458200" cy="2708434"/>
          </a:xfrm>
          <a:prstGeom prst="rect">
            <a:avLst/>
          </a:prstGeom>
          <a:solidFill>
            <a:schemeClr val="bg1"/>
          </a:solidFill>
          <a:ln w="28575">
            <a:solidFill>
              <a:srgbClr val="FF0000"/>
            </a:solidFill>
          </a:ln>
        </p:spPr>
        <p:txBody>
          <a:bodyPr wrap="square">
            <a:spAutoFit/>
          </a:bodyPr>
          <a:lstStyle/>
          <a:p>
            <a:r>
              <a:rPr lang="en-US" sz="2000" dirty="0" smtClean="0">
                <a:latin typeface="Times New Roman" pitchFamily="18" charset="0"/>
                <a:cs typeface="Times New Roman" pitchFamily="18" charset="0"/>
              </a:rPr>
              <a:t>1- </a:t>
            </a:r>
            <a:r>
              <a:rPr lang="en-US" sz="2000" dirty="0" smtClean="0">
                <a:latin typeface="Times New Roman" pitchFamily="18" charset="0"/>
                <a:cs typeface="Times New Roman" pitchFamily="18" charset="0"/>
                <a:hlinkClick r:id="rId3" tooltip="Photosensitizer"/>
              </a:rPr>
              <a:t>Photosensitizer</a:t>
            </a:r>
            <a:r>
              <a:rPr lang="en-US" sz="2000" dirty="0" smtClean="0">
                <a:latin typeface="Times New Roman" pitchFamily="18" charset="0"/>
                <a:cs typeface="Times New Roman" pitchFamily="18" charset="0"/>
              </a:rPr>
              <a:t>, 2- </a:t>
            </a:r>
            <a:r>
              <a:rPr lang="en-US" sz="2000" dirty="0" smtClean="0">
                <a:latin typeface="Times New Roman" pitchFamily="18" charset="0"/>
                <a:cs typeface="Times New Roman" pitchFamily="18" charset="0"/>
                <a:hlinkClick r:id="rId4" tooltip="Light source"/>
              </a:rPr>
              <a:t>Light source</a:t>
            </a:r>
            <a:r>
              <a:rPr lang="en-US" sz="2000" dirty="0" smtClean="0">
                <a:latin typeface="Times New Roman" pitchFamily="18" charset="0"/>
                <a:cs typeface="Times New Roman" pitchFamily="18" charset="0"/>
              </a:rPr>
              <a:t> and 3- Tissue </a:t>
            </a:r>
            <a:r>
              <a:rPr lang="en-US" sz="2000" dirty="0" smtClean="0">
                <a:latin typeface="Times New Roman" pitchFamily="18" charset="0"/>
                <a:cs typeface="Times New Roman" pitchFamily="18" charset="0"/>
                <a:hlinkClick r:id="rId5" tooltip="Oxygen"/>
              </a:rPr>
              <a:t>Oxygen</a:t>
            </a:r>
            <a:r>
              <a:rPr lang="en-US" sz="2000" dirty="0" smtClean="0">
                <a:latin typeface="Times New Roman" pitchFamily="18" charset="0"/>
                <a:cs typeface="Times New Roman" pitchFamily="18" charset="0"/>
              </a:rPr>
              <a:t>. </a:t>
            </a:r>
          </a:p>
          <a:p>
            <a:endParaRPr lang="en-US" sz="1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combination of these three components leads to the chemical destruction of any tissues which have selectively taken up the photosensitizer and locally exposed to light. The wavelength of the light source needs to be appropriate for exciting the photosensitizer to produce </a:t>
            </a:r>
            <a:r>
              <a:rPr lang="en-US" sz="2000" dirty="0" smtClean="0">
                <a:latin typeface="Times New Roman" pitchFamily="18" charset="0"/>
                <a:cs typeface="Times New Roman" pitchFamily="18" charset="0"/>
                <a:hlinkClick r:id="rId6" tooltip="Reactive oxygen species"/>
              </a:rPr>
              <a:t>reactive oxygen species</a:t>
            </a:r>
            <a:r>
              <a:rPr lang="en-US" sz="2000" dirty="0" smtClean="0">
                <a:latin typeface="Times New Roman" pitchFamily="18" charset="0"/>
                <a:cs typeface="Times New Roman" pitchFamily="18" charset="0"/>
              </a:rPr>
              <a:t> (</a:t>
            </a:r>
            <a:r>
              <a:rPr lang="en-US" sz="2000" b="1" dirty="0" smtClean="0">
                <a:solidFill>
                  <a:srgbClr val="3333FF"/>
                </a:solidFill>
                <a:latin typeface="Times New Roman" pitchFamily="18" charset="0"/>
                <a:cs typeface="Times New Roman" pitchFamily="18" charset="0"/>
              </a:rPr>
              <a:t>ROS</a:t>
            </a:r>
            <a:r>
              <a:rPr lang="en-US" sz="2000" dirty="0" smtClean="0">
                <a:latin typeface="Times New Roman" pitchFamily="18" charset="0"/>
                <a:cs typeface="Times New Roman" pitchFamily="18" charset="0"/>
              </a:rPr>
              <a:t>). These reactive oxygen species generated through PDT are free radicals (Type I PDT) and singlet oxygen (Type II PDT) </a:t>
            </a:r>
            <a:r>
              <a:rPr lang="en-US" sz="2000" dirty="0" smtClean="0">
                <a:latin typeface="Times New Roman" pitchFamily="18" charset="0"/>
                <a:ea typeface="Calibri" pitchFamily="34" charset="0"/>
                <a:cs typeface="Times New Roman" pitchFamily="18" charset="0"/>
              </a:rPr>
              <a:t>lead to both </a:t>
            </a:r>
            <a:r>
              <a:rPr lang="en-US" sz="2000" dirty="0" smtClean="0">
                <a:solidFill>
                  <a:srgbClr val="FF0000"/>
                </a:solidFill>
                <a:latin typeface="Times New Roman" pitchFamily="18" charset="0"/>
                <a:ea typeface="Calibri" pitchFamily="34" charset="0"/>
                <a:cs typeface="Times New Roman" pitchFamily="18" charset="0"/>
              </a:rPr>
              <a:t>necrosis</a:t>
            </a:r>
            <a:r>
              <a:rPr lang="en-US" sz="2000" dirty="0" smtClean="0">
                <a:latin typeface="Times New Roman" pitchFamily="18" charset="0"/>
                <a:ea typeface="Calibri" pitchFamily="34" charset="0"/>
                <a:cs typeface="Times New Roman" pitchFamily="18" charset="0"/>
              </a:rPr>
              <a:t> (cell death) and </a:t>
            </a:r>
            <a:r>
              <a:rPr lang="en-US" sz="2000" dirty="0" smtClean="0">
                <a:solidFill>
                  <a:srgbClr val="FF0000"/>
                </a:solidFill>
                <a:latin typeface="Times New Roman" pitchFamily="18" charset="0"/>
                <a:ea typeface="Calibri" pitchFamily="34" charset="0"/>
                <a:cs typeface="Times New Roman" pitchFamily="18" charset="0"/>
              </a:rPr>
              <a:t>apoptosis</a:t>
            </a:r>
            <a:r>
              <a:rPr lang="en-US" sz="2000" dirty="0" smtClean="0">
                <a:latin typeface="Times New Roman" pitchFamily="18" charset="0"/>
                <a:ea typeface="Calibri" pitchFamily="34" charset="0"/>
                <a:cs typeface="Times New Roman" pitchFamily="18" charset="0"/>
              </a:rPr>
              <a:t> (</a:t>
            </a:r>
            <a:r>
              <a:rPr lang="en-US" sz="2000" dirty="0" smtClean="0">
                <a:ea typeface="Calibri" pitchFamily="34" charset="0"/>
                <a:cs typeface="Times New Roman" pitchFamily="18" charset="0"/>
              </a:rPr>
              <a:t>‘</a:t>
            </a:r>
            <a:r>
              <a:rPr lang="en-US" sz="2000" dirty="0" smtClean="0">
                <a:latin typeface="Times New Roman" pitchFamily="18" charset="0"/>
                <a:ea typeface="Calibri" pitchFamily="34" charset="0"/>
                <a:cs typeface="Times New Roman" pitchFamily="18" charset="0"/>
              </a:rPr>
              <a:t>programmed</a:t>
            </a:r>
            <a:r>
              <a:rPr lang="en-US" sz="2000" dirty="0" smtClean="0">
                <a:ea typeface="Calibri" pitchFamily="34" charset="0"/>
                <a:cs typeface="Times New Roman" pitchFamily="18" charset="0"/>
              </a:rPr>
              <a:t>’</a:t>
            </a:r>
            <a:r>
              <a:rPr lang="en-US" sz="2000" dirty="0" smtClean="0">
                <a:latin typeface="Times New Roman" pitchFamily="18" charset="0"/>
                <a:ea typeface="Calibri" pitchFamily="34" charset="0"/>
                <a:cs typeface="Times New Roman" pitchFamily="18" charset="0"/>
              </a:rPr>
              <a:t> cell death). </a:t>
            </a:r>
            <a:endParaRPr lang="en-US" sz="2000" dirty="0">
              <a:latin typeface="Times New Roman" pitchFamily="18" charset="0"/>
              <a:cs typeface="Times New Roman" pitchFamily="18" charset="0"/>
            </a:endParaRPr>
          </a:p>
        </p:txBody>
      </p:sp>
      <p:sp>
        <p:nvSpPr>
          <p:cNvPr id="4" name="Rectangle 3"/>
          <p:cNvSpPr/>
          <p:nvPr/>
        </p:nvSpPr>
        <p:spPr>
          <a:xfrm>
            <a:off x="457200" y="285690"/>
            <a:ext cx="8153400" cy="400110"/>
          </a:xfrm>
          <a:prstGeom prst="rect">
            <a:avLst/>
          </a:prstGeom>
          <a:solidFill>
            <a:srgbClr val="FFFF99"/>
          </a:solidFill>
          <a:ln w="28575">
            <a:solidFill>
              <a:schemeClr val="tx1"/>
            </a:solidFill>
          </a:ln>
        </p:spPr>
        <p:txBody>
          <a:bodyPr wrap="square">
            <a:spAutoFit/>
          </a:bodyPr>
          <a:lstStyle/>
          <a:p>
            <a:r>
              <a:rPr lang="en-US" sz="2000" b="1" dirty="0" smtClean="0">
                <a:solidFill>
                  <a:srgbClr val="FF0000"/>
                </a:solidFill>
                <a:latin typeface="Times New Roman" pitchFamily="18" charset="0"/>
                <a:cs typeface="Times New Roman" pitchFamily="18" charset="0"/>
              </a:rPr>
              <a:t>The principle of modern PDT applications involve three key components: </a:t>
            </a:r>
            <a:endParaRPr lang="en-US" sz="2000" b="1" dirty="0">
              <a:solidFill>
                <a:srgbClr val="FF0000"/>
              </a:solidFill>
            </a:endParaRPr>
          </a:p>
        </p:txBody>
      </p:sp>
      <p:sp>
        <p:nvSpPr>
          <p:cNvPr id="5"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slide(fromBottom)">
                                      <p:cBhvr>
                                        <p:cTn id="7" dur="500"/>
                                        <p:tgtEl>
                                          <p:spTgt spid="788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Dr.Lutfi\Desktop\كامل LTI\1 PDT\pdt\Photodynamic therapy ….. PDT _ All I Can Be_files\PDT.png"/>
          <p:cNvPicPr>
            <a:picLocks noChangeAspect="1" noChangeArrowheads="1"/>
          </p:cNvPicPr>
          <p:nvPr/>
        </p:nvPicPr>
        <p:blipFill>
          <a:blip r:embed="rId2" cstate="print"/>
          <a:srcRect/>
          <a:stretch>
            <a:fillRect/>
          </a:stretch>
        </p:blipFill>
        <p:spPr bwMode="auto">
          <a:xfrm>
            <a:off x="1219200" y="4038600"/>
            <a:ext cx="6705600" cy="2667000"/>
          </a:xfrm>
          <a:prstGeom prst="rect">
            <a:avLst/>
          </a:prstGeom>
          <a:noFill/>
        </p:spPr>
      </p:pic>
      <p:sp>
        <p:nvSpPr>
          <p:cNvPr id="4" name="Rectangle 3"/>
          <p:cNvSpPr/>
          <p:nvPr/>
        </p:nvSpPr>
        <p:spPr>
          <a:xfrm>
            <a:off x="457200" y="285690"/>
            <a:ext cx="8153400" cy="400110"/>
          </a:xfrm>
          <a:prstGeom prst="rect">
            <a:avLst/>
          </a:prstGeom>
          <a:solidFill>
            <a:srgbClr val="FFFF99"/>
          </a:solidFill>
          <a:ln w="28575">
            <a:solidFill>
              <a:srgbClr val="FF0000"/>
            </a:solidFill>
          </a:ln>
        </p:spPr>
        <p:txBody>
          <a:bodyPr wrap="square">
            <a:spAutoFit/>
          </a:bodyPr>
          <a:lstStyle/>
          <a:p>
            <a:r>
              <a:rPr lang="en-US" sz="2000" b="1" dirty="0" smtClean="0">
                <a:solidFill>
                  <a:srgbClr val="FF0000"/>
                </a:solidFill>
                <a:latin typeface="Times New Roman" pitchFamily="18" charset="0"/>
                <a:cs typeface="Times New Roman" pitchFamily="18" charset="0"/>
              </a:rPr>
              <a:t>The principle of modern PDT applications involve three key components: </a:t>
            </a:r>
            <a:endParaRPr lang="en-US" sz="2000" b="1" dirty="0">
              <a:solidFill>
                <a:srgbClr val="FF0000"/>
              </a:solidFill>
            </a:endParaRPr>
          </a:p>
        </p:txBody>
      </p:sp>
      <p:grpSp>
        <p:nvGrpSpPr>
          <p:cNvPr id="2" name="Group 11"/>
          <p:cNvGrpSpPr/>
          <p:nvPr/>
        </p:nvGrpSpPr>
        <p:grpSpPr>
          <a:xfrm>
            <a:off x="228600" y="792301"/>
            <a:ext cx="8686800" cy="3170099"/>
            <a:chOff x="229268" y="685801"/>
            <a:chExt cx="8763000" cy="3170099"/>
          </a:xfrm>
        </p:grpSpPr>
        <p:sp>
          <p:nvSpPr>
            <p:cNvPr id="3" name="Rectangle 2"/>
            <p:cNvSpPr/>
            <p:nvPr/>
          </p:nvSpPr>
          <p:spPr>
            <a:xfrm>
              <a:off x="229268" y="685801"/>
              <a:ext cx="8763000" cy="3170099"/>
            </a:xfrm>
            <a:prstGeom prst="rect">
              <a:avLst/>
            </a:prstGeom>
            <a:solidFill>
              <a:schemeClr val="bg1"/>
            </a:solidFill>
            <a:ln w="19050">
              <a:solidFill>
                <a:srgbClr val="FF0000"/>
              </a:solidFill>
            </a:ln>
          </p:spPr>
          <p:txBody>
            <a:bodyPr wrap="square">
              <a:spAutoFit/>
            </a:bodyPr>
            <a:lstStyle/>
            <a:p>
              <a:r>
                <a:rPr lang="en-US" dirty="0" smtClean="0">
                  <a:latin typeface="Times New Roman" pitchFamily="18" charset="0"/>
                  <a:cs typeface="Times New Roman" pitchFamily="18" charset="0"/>
                </a:rPr>
                <a:t>1- </a:t>
              </a:r>
              <a:r>
                <a:rPr lang="en-US" sz="2000" dirty="0" smtClean="0">
                  <a:latin typeface="Times New Roman" pitchFamily="18" charset="0"/>
                  <a:cs typeface="Times New Roman" pitchFamily="18" charset="0"/>
                  <a:hlinkClick r:id="rId3" tooltip="Photosensitizer"/>
                </a:rPr>
                <a:t>Photosensitizer</a:t>
              </a:r>
              <a:r>
                <a:rPr lang="en-US" sz="2000" dirty="0" smtClean="0">
                  <a:latin typeface="Times New Roman" pitchFamily="18" charset="0"/>
                  <a:cs typeface="Times New Roman" pitchFamily="18" charset="0"/>
                </a:rPr>
                <a:t> </a:t>
              </a:r>
            </a:p>
            <a:p>
              <a:r>
                <a:rPr lang="en-US" sz="20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2- </a:t>
              </a:r>
              <a:r>
                <a:rPr lang="en-US" sz="2000" dirty="0" smtClean="0">
                  <a:latin typeface="Times New Roman" pitchFamily="18" charset="0"/>
                  <a:cs typeface="Times New Roman" pitchFamily="18" charset="0"/>
                  <a:hlinkClick r:id="rId4" tooltip="Light source"/>
                </a:rPr>
                <a:t>Light source</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3- </a:t>
              </a:r>
              <a:r>
                <a:rPr lang="en-US" sz="2000" dirty="0" smtClean="0">
                  <a:solidFill>
                    <a:srgbClr val="0000FF"/>
                  </a:solidFill>
                  <a:latin typeface="Times New Roman" pitchFamily="18" charset="0"/>
                  <a:cs typeface="Times New Roman" pitchFamily="18" charset="0"/>
                </a:rPr>
                <a:t>Tissue </a:t>
              </a:r>
              <a:r>
                <a:rPr lang="en-US" sz="2000" dirty="0" smtClean="0">
                  <a:solidFill>
                    <a:srgbClr val="0000FF"/>
                  </a:solidFill>
                  <a:latin typeface="Times New Roman" pitchFamily="18" charset="0"/>
                  <a:cs typeface="Times New Roman" pitchFamily="18" charset="0"/>
                  <a:hlinkClick r:id="rId5" tooltip="Oxygen"/>
                </a:rPr>
                <a:t>Oxygen</a:t>
              </a:r>
              <a:r>
                <a:rPr lang="en-US" sz="2000"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sp>
          <p:nvSpPr>
            <p:cNvPr id="5" name="Left-Right-Up Arrow 4"/>
            <p:cNvSpPr/>
            <p:nvPr/>
          </p:nvSpPr>
          <p:spPr>
            <a:xfrm rot="5400000">
              <a:off x="1638300" y="1409700"/>
              <a:ext cx="1524000" cy="381000"/>
            </a:xfrm>
            <a:prstGeom prst="leftRightUpArrow">
              <a:avLst/>
            </a:prstGeom>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81600" y="1371600"/>
              <a:ext cx="3429000" cy="892552"/>
            </a:xfrm>
            <a:prstGeom prst="rect">
              <a:avLst/>
            </a:prstGeom>
            <a:solidFill>
              <a:schemeClr val="bg1"/>
            </a:solidFill>
            <a:ln w="19050">
              <a:solidFill>
                <a:srgbClr val="FF0000"/>
              </a:solidFill>
            </a:ln>
          </p:spPr>
          <p:txBody>
            <a:bodyPr wrap="square">
              <a:spAutoFit/>
            </a:bodyPr>
            <a:lstStyle/>
            <a:p>
              <a:r>
                <a:rPr lang="en-US" sz="2000" dirty="0" smtClean="0">
                  <a:solidFill>
                    <a:srgbClr val="0066FF"/>
                  </a:solidFill>
                  <a:latin typeface="Times New Roman" pitchFamily="18" charset="0"/>
                  <a:cs typeface="Times New Roman" pitchFamily="18" charset="0"/>
                  <a:hlinkClick r:id="rId6" tooltip="Reactive oxygen species"/>
                </a:rPr>
                <a:t>Reactive oxygen species</a:t>
              </a:r>
              <a:r>
                <a:rPr lang="en-US" sz="2000" b="1" dirty="0" smtClean="0">
                  <a:solidFill>
                    <a:srgbClr val="0066FF"/>
                  </a:solidFill>
                  <a:latin typeface="Times New Roman" pitchFamily="18" charset="0"/>
                  <a:cs typeface="Times New Roman" pitchFamily="18" charset="0"/>
                </a:rPr>
                <a:t> </a:t>
              </a:r>
            </a:p>
            <a:p>
              <a:r>
                <a:rPr lang="en-US" sz="1600" b="1" dirty="0" smtClean="0">
                  <a:latin typeface="Times New Roman" pitchFamily="18" charset="0"/>
                  <a:cs typeface="Times New Roman" pitchFamily="18" charset="0"/>
                </a:rPr>
                <a:t>(singlet oxygen,</a:t>
              </a:r>
              <a:r>
                <a:rPr lang="en-US" sz="1600" b="1" dirty="0" smtClean="0">
                  <a:latin typeface="Times New Roman" pitchFamily="18" charset="0"/>
                  <a:ea typeface="cmr10" charset="-128"/>
                  <a:cs typeface="Times New Roman" pitchFamily="18" charset="0"/>
                </a:rPr>
                <a:t> free radicals,</a:t>
              </a:r>
              <a:r>
                <a:rPr lang="en-US" sz="1600" b="1" dirty="0" smtClean="0">
                  <a:latin typeface="Times New Roman" pitchFamily="18" charset="0"/>
                  <a:cs typeface="Times New Roman" pitchFamily="18" charset="0"/>
                </a:rPr>
                <a:t> superoxide, peroxide </a:t>
              </a:r>
              <a:r>
                <a:rPr lang="en-US" sz="1600" b="1" dirty="0" smtClean="0">
                  <a:latin typeface="Times New Roman" pitchFamily="18" charset="0"/>
                  <a:ea typeface="cmr10" charset="-128"/>
                  <a:cs typeface="Times New Roman" pitchFamily="18" charset="0"/>
                </a:rPr>
                <a:t>)</a:t>
              </a:r>
              <a:r>
                <a:rPr lang="en-US" sz="1600" dirty="0" smtClean="0">
                  <a:latin typeface="Times New Roman" pitchFamily="18" charset="0"/>
                  <a:cs typeface="Times New Roman" pitchFamily="18" charset="0"/>
                </a:rPr>
                <a:t> </a:t>
              </a:r>
              <a:endParaRPr lang="en-US" sz="1600" dirty="0"/>
            </a:p>
          </p:txBody>
        </p:sp>
        <p:sp>
          <p:nvSpPr>
            <p:cNvPr id="10" name="TextBox 9"/>
            <p:cNvSpPr txBox="1"/>
            <p:nvPr/>
          </p:nvSpPr>
          <p:spPr>
            <a:xfrm>
              <a:off x="5410200" y="2743200"/>
              <a:ext cx="2095445" cy="1015663"/>
            </a:xfrm>
            <a:prstGeom prst="rect">
              <a:avLst/>
            </a:prstGeom>
            <a:noFill/>
            <a:ln w="19050">
              <a:solidFill>
                <a:srgbClr val="FF0000"/>
              </a:solidFill>
            </a:ln>
          </p:spPr>
          <p:txBody>
            <a:bodyPr wrap="none" rtlCol="0">
              <a:spAutoFit/>
            </a:bodyPr>
            <a:lstStyle/>
            <a:p>
              <a:pPr algn="ctr"/>
              <a:r>
                <a:rPr lang="en-US" sz="2000" b="1" dirty="0" smtClean="0">
                  <a:solidFill>
                    <a:srgbClr val="FF0000"/>
                  </a:solidFill>
                  <a:latin typeface="Times New Roman" pitchFamily="18" charset="0"/>
                  <a:cs typeface="Times New Roman" pitchFamily="18" charset="0"/>
                </a:rPr>
                <a:t>Selective</a:t>
              </a:r>
            </a:p>
            <a:p>
              <a:pPr algn="ctr"/>
              <a:r>
                <a:rPr lang="en-US" sz="2000" dirty="0" smtClean="0">
                  <a:latin typeface="Times New Roman" pitchFamily="18" charset="0"/>
                  <a:ea typeface="Calibri" pitchFamily="34" charset="0"/>
                  <a:cs typeface="Times New Roman" pitchFamily="18" charset="0"/>
                </a:rPr>
                <a:t>tissue destruction</a:t>
              </a:r>
              <a:r>
                <a:rPr lang="en-US" sz="2000" dirty="0" smtClean="0">
                  <a:latin typeface="Times New Roman" pitchFamily="18" charset="0"/>
                  <a:cs typeface="Times New Roman" pitchFamily="18" charset="0"/>
                </a:rPr>
                <a:t> </a:t>
              </a:r>
            </a:p>
            <a:p>
              <a:pPr algn="ctr"/>
              <a:r>
                <a:rPr lang="en-US" sz="2000" dirty="0" smtClean="0">
                  <a:latin typeface="Times New Roman" pitchFamily="18" charset="0"/>
                  <a:cs typeface="Times New Roman" pitchFamily="18" charset="0"/>
                </a:rPr>
                <a:t>( kill cancer cells)</a:t>
              </a:r>
              <a:endParaRPr lang="en-US" sz="2000" dirty="0">
                <a:latin typeface="Times New Roman" pitchFamily="18" charset="0"/>
                <a:cs typeface="Times New Roman" pitchFamily="18" charset="0"/>
              </a:endParaRPr>
            </a:p>
          </p:txBody>
        </p:sp>
        <p:sp>
          <p:nvSpPr>
            <p:cNvPr id="11" name="TextBox 10"/>
            <p:cNvSpPr txBox="1"/>
            <p:nvPr/>
          </p:nvSpPr>
          <p:spPr>
            <a:xfrm>
              <a:off x="2667000" y="1371600"/>
              <a:ext cx="1770036" cy="707886"/>
            </a:xfrm>
            <a:prstGeom prst="rect">
              <a:avLst/>
            </a:prstGeom>
            <a:noFill/>
            <a:ln w="19050">
              <a:solidFill>
                <a:srgbClr val="FF0000"/>
              </a:solidFill>
            </a:ln>
          </p:spPr>
          <p:txBody>
            <a:bodyPr wrap="none" rtlCol="0">
              <a:spAutoFit/>
            </a:bodyPr>
            <a:lstStyle/>
            <a:p>
              <a:r>
                <a:rPr lang="en-US" sz="2000" dirty="0" smtClean="0">
                  <a:latin typeface="Times New Roman" pitchFamily="18" charset="0"/>
                  <a:cs typeface="Times New Roman" pitchFamily="18" charset="0"/>
                </a:rPr>
                <a:t>Photochemical </a:t>
              </a:r>
            </a:p>
            <a:p>
              <a:r>
                <a:rPr lang="en-US" sz="2000" dirty="0" smtClean="0">
                  <a:latin typeface="Times New Roman" pitchFamily="18" charset="0"/>
                  <a:cs typeface="Times New Roman" pitchFamily="18" charset="0"/>
                </a:rPr>
                <a:t>reaction</a:t>
              </a:r>
              <a:endParaRPr lang="en-US" sz="2000" dirty="0">
                <a:latin typeface="Times New Roman" pitchFamily="18" charset="0"/>
                <a:cs typeface="Times New Roman" pitchFamily="18" charset="0"/>
              </a:endParaRPr>
            </a:p>
          </p:txBody>
        </p:sp>
        <p:cxnSp>
          <p:nvCxnSpPr>
            <p:cNvPr id="14" name="Straight Arrow Connector 13"/>
            <p:cNvCxnSpPr/>
            <p:nvPr/>
          </p:nvCxnSpPr>
          <p:spPr>
            <a:xfrm rot="5400000">
              <a:off x="6057503" y="2552303"/>
              <a:ext cx="533400" cy="79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419600" y="1600200"/>
              <a:ext cx="685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8850"/>
                                        </p:tgtEl>
                                        <p:attrNameLst>
                                          <p:attrName>style.visibility</p:attrName>
                                        </p:attrNameLst>
                                      </p:cBhvr>
                                      <p:to>
                                        <p:strVal val="visible"/>
                                      </p:to>
                                    </p:set>
                                    <p:animEffect transition="in" filter="slide(fromBottom)">
                                      <p:cBhvr>
                                        <p:cTn id="12"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228600" y="2104072"/>
            <a:ext cx="8763000" cy="1477328"/>
          </a:xfrm>
          <a:prstGeom prst="rect">
            <a:avLst/>
          </a:prstGeom>
          <a:solidFill>
            <a:schemeClr val="bg1"/>
          </a:solidFill>
        </p:spPr>
        <p:txBody>
          <a:bodyPr wrap="square">
            <a:spAutoFit/>
          </a:bodyPr>
          <a:lstStyle/>
          <a:p>
            <a:pPr algn="just"/>
            <a:r>
              <a:rPr lang="en-US" dirty="0" smtClean="0">
                <a:latin typeface="Times New Roman" pitchFamily="18" charset="0"/>
                <a:cs typeface="Times New Roman" pitchFamily="18" charset="0"/>
              </a:rPr>
              <a:t>There are many different types of compounds that can be used as </a:t>
            </a:r>
            <a:r>
              <a:rPr lang="en-US" dirty="0" err="1" smtClean="0">
                <a:latin typeface="Times New Roman" pitchFamily="18" charset="0"/>
                <a:cs typeface="Times New Roman" pitchFamily="18" charset="0"/>
              </a:rPr>
              <a:t>photosensitizers</a:t>
            </a:r>
            <a:r>
              <a:rPr lang="en-US" dirty="0" smtClean="0">
                <a:latin typeface="Times New Roman" pitchFamily="18" charset="0"/>
                <a:cs typeface="Times New Roman" pitchFamily="18" charset="0"/>
              </a:rPr>
              <a:t>, , such as </a:t>
            </a:r>
            <a:r>
              <a:rPr lang="en-US" dirty="0" err="1" smtClean="0">
                <a:latin typeface="Times New Roman" pitchFamily="18" charset="0"/>
                <a:cs typeface="Times New Roman" pitchFamily="18" charset="0"/>
                <a:hlinkClick r:id="rId3" tooltip="Photofrin"/>
              </a:rPr>
              <a:t>Photofrin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hlinkClick r:id="rId4" tooltip="Levulan"/>
              </a:rPr>
              <a:t>Levulan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hlinkClick r:id="rId5" tooltip="Allumera (page does not exist)"/>
              </a:rPr>
              <a:t>Allumera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hlinkClick r:id="rId6" tooltip="Visudyne"/>
              </a:rPr>
              <a:t>Visudyne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hlinkClick r:id="rId7" tooltip="Foscan"/>
              </a:rPr>
              <a:t>Foscan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hlinkClick r:id="rId8" tooltip="Metvix"/>
              </a:rPr>
              <a:t>Metvix</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hlinkClick r:id="rId9" tooltip="Hexvix"/>
              </a:rPr>
              <a:t>Hexvix</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hlinkClick r:id="rId10" tooltip="Cysview"/>
              </a:rPr>
              <a:t>Cysview</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hlinkClick r:id="rId11" tooltip="Laserphyrin"/>
              </a:rPr>
              <a:t>Laserphyrin</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with others in development, e.g. </a:t>
            </a:r>
            <a:r>
              <a:rPr lang="en-US" dirty="0" err="1" smtClean="0">
                <a:latin typeface="Times New Roman" pitchFamily="18" charset="0"/>
                <a:cs typeface="Times New Roman" pitchFamily="18" charset="0"/>
                <a:hlinkClick r:id="rId12" tooltip="Antrin"/>
              </a:rPr>
              <a:t>Antrin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hlinkClick r:id="rId13" tooltip="Photochlor"/>
              </a:rPr>
              <a:t>Photochlor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hlinkClick r:id="rId14" tooltip="Photosens"/>
              </a:rPr>
              <a:t>Photosens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hlinkClick r:id="rId15" tooltip="Photrex (page does not exist)"/>
              </a:rPr>
              <a:t>Photrex</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hlinkClick r:id="rId16" tooltip="Lumacan (page does not exist)"/>
              </a:rPr>
              <a:t>Lumacan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hlinkClick r:id="rId17" tooltip="Cevira"/>
              </a:rPr>
              <a:t>Cevira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hlinkClick r:id="rId18" tooltip="Visonac (page does not exist)"/>
              </a:rPr>
              <a:t>Visonac</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19" tooltip="BF-200 ALA (page does not exist)"/>
              </a:rPr>
              <a:t>BF-200 ALA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hlinkClick r:id="rId20" tooltip="Amphinex"/>
              </a:rPr>
              <a:t>Amphinex</a:t>
            </a:r>
            <a:r>
              <a:rPr lang="en-US" dirty="0" smtClean="0">
                <a:latin typeface="Times New Roman" pitchFamily="18" charset="0"/>
                <a:cs typeface="Times New Roman" pitchFamily="18" charset="0"/>
              </a:rPr>
              <a:t>. Also </a:t>
            </a:r>
            <a:r>
              <a:rPr lang="en-US" dirty="0" err="1" smtClean="0">
                <a:latin typeface="Times New Roman" pitchFamily="18" charset="0"/>
                <a:cs typeface="Times New Roman" pitchFamily="18" charset="0"/>
                <a:hlinkClick r:id="rId21" tooltip="Azadipyrromethene"/>
              </a:rPr>
              <a:t>Azadipyrromethenes</a:t>
            </a:r>
            <a:r>
              <a:rPr lang="en-US" dirty="0" smtClean="0">
                <a:latin typeface="Times New Roman" pitchFamily="18" charset="0"/>
                <a:cs typeface="Times New Roman" pitchFamily="18" charset="0"/>
              </a:rPr>
              <a:t>. </a:t>
            </a:r>
            <a:endParaRPr lang="en-US" dirty="0"/>
          </a:p>
        </p:txBody>
      </p:sp>
      <p:sp>
        <p:nvSpPr>
          <p:cNvPr id="4" name="Rectangle 3"/>
          <p:cNvSpPr/>
          <p:nvPr/>
        </p:nvSpPr>
        <p:spPr>
          <a:xfrm>
            <a:off x="2866658" y="224135"/>
            <a:ext cx="2656496" cy="523220"/>
          </a:xfrm>
          <a:prstGeom prst="rect">
            <a:avLst/>
          </a:prstGeom>
          <a:solidFill>
            <a:schemeClr val="bg1"/>
          </a:solidFill>
          <a:ln w="28575">
            <a:solidFill>
              <a:srgbClr val="FF0000"/>
            </a:solidFill>
          </a:ln>
        </p:spPr>
        <p:txBody>
          <a:bodyPr wrap="none">
            <a:spAutoFit/>
          </a:bodyPr>
          <a:lstStyle/>
          <a:p>
            <a:r>
              <a:rPr lang="en-US" sz="2800" b="1" dirty="0" err="1" smtClean="0">
                <a:solidFill>
                  <a:srgbClr val="FF0000"/>
                </a:solidFill>
                <a:latin typeface="Times New Roman" pitchFamily="18" charset="0"/>
                <a:cs typeface="Times New Roman" pitchFamily="18" charset="0"/>
              </a:rPr>
              <a:t>Photosensitizers</a:t>
            </a:r>
            <a:endParaRPr lang="en-US" sz="2800" b="1" dirty="0" smtClean="0">
              <a:solidFill>
                <a:srgbClr val="FF0000"/>
              </a:solidFill>
              <a:latin typeface="Times New Roman" pitchFamily="18" charset="0"/>
              <a:cs typeface="Times New Roman" pitchFamily="18" charset="0"/>
            </a:endParaRPr>
          </a:p>
        </p:txBody>
      </p:sp>
      <p:sp>
        <p:nvSpPr>
          <p:cNvPr id="7" name="Rectangle 6"/>
          <p:cNvSpPr/>
          <p:nvPr/>
        </p:nvSpPr>
        <p:spPr>
          <a:xfrm>
            <a:off x="228600" y="5537537"/>
            <a:ext cx="8763000" cy="923330"/>
          </a:xfrm>
          <a:prstGeom prst="rect">
            <a:avLst/>
          </a:prstGeom>
          <a:solidFill>
            <a:schemeClr val="bg1"/>
          </a:solidFill>
        </p:spPr>
        <p:txBody>
          <a:bodyPr wrap="square">
            <a:spAutoFit/>
          </a:bodyPr>
          <a:lstStyle/>
          <a:p>
            <a:pPr algn="just"/>
            <a:r>
              <a:rPr lang="en-US" dirty="0" err="1" smtClean="0">
                <a:latin typeface="Times New Roman" pitchFamily="18" charset="0"/>
                <a:cs typeface="Times New Roman" pitchFamily="18" charset="0"/>
              </a:rPr>
              <a:t>Hematoporphyrin</a:t>
            </a:r>
            <a:r>
              <a:rPr lang="en-US" dirty="0" smtClean="0">
                <a:latin typeface="Times New Roman" pitchFamily="18" charset="0"/>
                <a:cs typeface="Times New Roman" pitchFamily="18" charset="0"/>
              </a:rPr>
              <a:t> derivative ( </a:t>
            </a:r>
            <a:r>
              <a:rPr lang="en-US" dirty="0" err="1" smtClean="0">
                <a:latin typeface="Times New Roman" pitchFamily="18" charset="0"/>
                <a:cs typeface="Times New Roman" pitchFamily="18" charset="0"/>
              </a:rPr>
              <a:t>HpD</a:t>
            </a:r>
            <a:r>
              <a:rPr lang="en-US" dirty="0" smtClean="0">
                <a:latin typeface="Times New Roman" pitchFamily="18" charset="0"/>
                <a:cs typeface="Times New Roman" pitchFamily="18" charset="0"/>
              </a:rPr>
              <a:t>, under the pharmaceutical name </a:t>
            </a:r>
            <a:r>
              <a:rPr lang="en-US" dirty="0" err="1" smtClean="0">
                <a:latin typeface="Times New Roman" pitchFamily="18" charset="0"/>
                <a:cs typeface="Times New Roman" pitchFamily="18" charset="0"/>
                <a:hlinkClick r:id="rId3" tooltip="Photofrin"/>
              </a:rPr>
              <a:t>Photofrin</a:t>
            </a:r>
            <a:r>
              <a:rPr lang="en-US" dirty="0" smtClean="0">
                <a:latin typeface="Times New Roman" pitchFamily="18" charset="0"/>
                <a:cs typeface="Times New Roman" pitchFamily="18" charset="0"/>
              </a:rPr>
              <a:t>) was the first </a:t>
            </a:r>
            <a:r>
              <a:rPr lang="en-US" dirty="0" err="1" smtClean="0">
                <a:latin typeface="Times New Roman" pitchFamily="18" charset="0"/>
                <a:cs typeface="Times New Roman" pitchFamily="18" charset="0"/>
              </a:rPr>
              <a:t>photosensitiser</a:t>
            </a:r>
            <a:r>
              <a:rPr lang="en-US" dirty="0" smtClean="0">
                <a:latin typeface="Times New Roman" pitchFamily="18" charset="0"/>
                <a:cs typeface="Times New Roman" pitchFamily="18" charset="0"/>
              </a:rPr>
              <a:t> approved (</a:t>
            </a:r>
            <a:r>
              <a:rPr lang="en-US" dirty="0">
                <a:latin typeface="Times New Roman" pitchFamily="18" charset="0"/>
                <a:cs typeface="Times New Roman" pitchFamily="18" charset="0"/>
              </a:rPr>
              <a:t>U.S. </a:t>
            </a:r>
            <a:r>
              <a:rPr lang="en-US" dirty="0">
                <a:latin typeface="Times New Roman" pitchFamily="18" charset="0"/>
                <a:cs typeface="Times New Roman" pitchFamily="18" charset="0"/>
                <a:hlinkClick r:id="rId22" tooltip="Food and Drug Administration"/>
              </a:rPr>
              <a:t>Food and Drug Administration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for clinical use in 1993 to treat a form of bladder cancer in Canada. </a:t>
            </a:r>
          </a:p>
        </p:txBody>
      </p:sp>
      <p:sp>
        <p:nvSpPr>
          <p:cNvPr id="10" name="Rectangle 9"/>
          <p:cNvSpPr/>
          <p:nvPr/>
        </p:nvSpPr>
        <p:spPr>
          <a:xfrm>
            <a:off x="228600" y="3711714"/>
            <a:ext cx="8763000" cy="707886"/>
          </a:xfrm>
          <a:prstGeom prst="rect">
            <a:avLst/>
          </a:prstGeom>
          <a:solidFill>
            <a:schemeClr val="bg1"/>
          </a:solidFill>
        </p:spPr>
        <p:txBody>
          <a:bodyPr wrap="square">
            <a:spAutoFit/>
          </a:bodyPr>
          <a:lstStyle/>
          <a:p>
            <a:pPr algn="just"/>
            <a:r>
              <a:rPr lang="en-US" sz="2000" dirty="0" smtClean="0">
                <a:latin typeface="Times New Roman" pitchFamily="18" charset="0"/>
                <a:cs typeface="Times New Roman" pitchFamily="18" charset="0"/>
              </a:rPr>
              <a:t>The major difference between different types of </a:t>
            </a:r>
            <a:r>
              <a:rPr lang="en-US" sz="2000" dirty="0" err="1" smtClean="0">
                <a:latin typeface="Times New Roman" pitchFamily="18" charset="0"/>
                <a:cs typeface="Times New Roman" pitchFamily="18" charset="0"/>
              </a:rPr>
              <a:t>photosensitizers</a:t>
            </a:r>
            <a:r>
              <a:rPr lang="en-US" sz="2000" dirty="0" smtClean="0">
                <a:latin typeface="Times New Roman" pitchFamily="18" charset="0"/>
                <a:cs typeface="Times New Roman" pitchFamily="18" charset="0"/>
              </a:rPr>
              <a:t> is in the parts of the cell that they target. For example:</a:t>
            </a:r>
            <a:endParaRPr lang="en-US" sz="2000" dirty="0">
              <a:latin typeface="Times New Roman" pitchFamily="18" charset="0"/>
              <a:cs typeface="Times New Roman" pitchFamily="18" charset="0"/>
            </a:endParaRPr>
          </a:p>
        </p:txBody>
      </p:sp>
      <p:sp>
        <p:nvSpPr>
          <p:cNvPr id="8" name="Rectangle 7"/>
          <p:cNvSpPr/>
          <p:nvPr/>
        </p:nvSpPr>
        <p:spPr>
          <a:xfrm>
            <a:off x="228600" y="4611469"/>
            <a:ext cx="8763000" cy="646331"/>
          </a:xfrm>
          <a:prstGeom prst="rect">
            <a:avLst/>
          </a:prstGeom>
          <a:solidFill>
            <a:schemeClr val="bg1"/>
          </a:solidFill>
        </p:spPr>
        <p:txBody>
          <a:bodyPr wrap="square">
            <a:spAutoFit/>
          </a:bodyPr>
          <a:lstStyle/>
          <a:p>
            <a:r>
              <a:rPr lang="en-US" dirty="0" smtClean="0">
                <a:latin typeface="Times New Roman" pitchFamily="18" charset="0"/>
                <a:cs typeface="Times New Roman" pitchFamily="18" charset="0"/>
              </a:rPr>
              <a:t> </a:t>
            </a:r>
            <a:r>
              <a:rPr lang="en-US" b="1" dirty="0" smtClean="0">
                <a:solidFill>
                  <a:srgbClr val="0066FF"/>
                </a:solidFill>
                <a:latin typeface="Times New Roman" pitchFamily="18" charset="0"/>
                <a:cs typeface="Times New Roman" pitchFamily="18" charset="0"/>
              </a:rPr>
              <a:t>ALA</a:t>
            </a:r>
            <a:r>
              <a:rPr lang="en-US" dirty="0" smtClean="0">
                <a:latin typeface="Times New Roman" pitchFamily="18" charset="0"/>
                <a:cs typeface="Times New Roman" pitchFamily="18" charset="0"/>
              </a:rPr>
              <a:t> has been found to localize in the </a:t>
            </a:r>
            <a:r>
              <a:rPr lang="en-US" b="1" dirty="0" smtClean="0">
                <a:latin typeface="Times New Roman" pitchFamily="18" charset="0"/>
                <a:cs typeface="Times New Roman" pitchFamily="18" charset="0"/>
              </a:rPr>
              <a:t>mitochondria</a:t>
            </a:r>
            <a:r>
              <a:rPr lang="en-US" dirty="0" smtClean="0">
                <a:latin typeface="Times New Roman" pitchFamily="18" charset="0"/>
                <a:cs typeface="Times New Roman" pitchFamily="18" charset="0"/>
              </a:rPr>
              <a:t> and </a:t>
            </a:r>
            <a:r>
              <a:rPr lang="en-US" b="1" dirty="0" err="1" smtClean="0">
                <a:solidFill>
                  <a:srgbClr val="0066FF"/>
                </a:solidFill>
                <a:latin typeface="Times New Roman" pitchFamily="18" charset="0"/>
                <a:cs typeface="Times New Roman" pitchFamily="18" charset="0"/>
              </a:rPr>
              <a:t>Methylene</a:t>
            </a:r>
            <a:r>
              <a:rPr lang="en-US" b="1" dirty="0" smtClean="0">
                <a:solidFill>
                  <a:srgbClr val="0066FF"/>
                </a:solidFill>
                <a:latin typeface="Times New Roman" pitchFamily="18" charset="0"/>
                <a:cs typeface="Times New Roman" pitchFamily="18" charset="0"/>
              </a:rPr>
              <a:t> Blue </a:t>
            </a:r>
            <a:r>
              <a:rPr lang="en-US" dirty="0" smtClean="0">
                <a:latin typeface="Times New Roman" pitchFamily="18" charset="0"/>
                <a:cs typeface="Times New Roman" pitchFamily="18" charset="0"/>
              </a:rPr>
              <a:t>in the </a:t>
            </a:r>
            <a:r>
              <a:rPr lang="en-US" b="1" dirty="0" err="1" smtClean="0">
                <a:latin typeface="Times New Roman" pitchFamily="18" charset="0"/>
                <a:cs typeface="Times New Roman" pitchFamily="18" charset="0"/>
              </a:rPr>
              <a:t>lysosomes</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While </a:t>
            </a:r>
            <a:r>
              <a:rPr lang="en-US" dirty="0" err="1" smtClean="0">
                <a:solidFill>
                  <a:srgbClr val="0066FF"/>
                </a:solidFill>
                <a:latin typeface="Times New Roman" pitchFamily="18" charset="0"/>
                <a:cs typeface="Times New Roman" pitchFamily="18" charset="0"/>
              </a:rPr>
              <a:t>mTHPC</a:t>
            </a:r>
            <a:r>
              <a:rPr lang="en-US" dirty="0" smtClean="0">
                <a:solidFill>
                  <a:srgbClr val="0066FF"/>
                </a:solidFill>
                <a:latin typeface="Times New Roman" pitchFamily="18" charset="0"/>
                <a:cs typeface="Times New Roman" pitchFamily="18" charset="0"/>
              </a:rPr>
              <a:t> </a:t>
            </a:r>
            <a:r>
              <a:rPr lang="en-US" dirty="0" smtClean="0">
                <a:latin typeface="Times New Roman" pitchFamily="18" charset="0"/>
                <a:cs typeface="Times New Roman" pitchFamily="18" charset="0"/>
              </a:rPr>
              <a:t>has been shown to localize in the </a:t>
            </a:r>
            <a:r>
              <a:rPr lang="en-US" b="1" dirty="0" smtClean="0">
                <a:latin typeface="Times New Roman" pitchFamily="18" charset="0"/>
                <a:cs typeface="Times New Roman" pitchFamily="18" charset="0"/>
              </a:rPr>
              <a:t>nuclear envelope </a:t>
            </a:r>
            <a:r>
              <a:rPr lang="en-US" dirty="0" smtClean="0">
                <a:latin typeface="Times New Roman" pitchFamily="18" charset="0"/>
                <a:cs typeface="Times New Roman" pitchFamily="18" charset="0"/>
              </a:rPr>
              <a:t>and do its damage there.   </a:t>
            </a:r>
            <a:endParaRPr lang="en-US" dirty="0"/>
          </a:p>
        </p:txBody>
      </p:sp>
      <p:sp>
        <p:nvSpPr>
          <p:cNvPr id="11"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
        <p:nvSpPr>
          <p:cNvPr id="12" name="Rectangle 1"/>
          <p:cNvSpPr/>
          <p:nvPr/>
        </p:nvSpPr>
        <p:spPr>
          <a:xfrm>
            <a:off x="228600" y="838200"/>
            <a:ext cx="8686800" cy="954107"/>
          </a:xfrm>
          <a:prstGeom prst="rect">
            <a:avLst/>
          </a:prstGeom>
          <a:solidFill>
            <a:schemeClr val="bg1"/>
          </a:solidFill>
        </p:spPr>
        <p:txBody>
          <a:bodyPr wrap="square">
            <a:spAutoFit/>
          </a:bodyPr>
          <a:lstStyle/>
          <a:p>
            <a:pPr algn="just"/>
            <a:r>
              <a:rPr lang="en-US" dirty="0" smtClean="0">
                <a:latin typeface="Times New Roman" pitchFamily="18" charset="0"/>
                <a:cs typeface="Times New Roman" pitchFamily="18" charset="0"/>
              </a:rPr>
              <a:t>Photosensitizers are drugs (</a:t>
            </a:r>
            <a:r>
              <a:rPr lang="en-US" dirty="0">
                <a:latin typeface="Times New Roman" pitchFamily="18" charset="0"/>
                <a:cs typeface="Times New Roman" pitchFamily="18" charset="0"/>
              </a:rPr>
              <a:t>chemical </a:t>
            </a:r>
            <a:r>
              <a:rPr lang="en-US" dirty="0" smtClean="0">
                <a:latin typeface="Times New Roman" pitchFamily="18" charset="0"/>
                <a:cs typeface="Times New Roman" pitchFamily="18" charset="0"/>
              </a:rPr>
              <a:t>compounds) that activated only by light of a </a:t>
            </a:r>
            <a:r>
              <a:rPr lang="en-US" b="1" dirty="0" smtClean="0">
                <a:latin typeface="Times New Roman" pitchFamily="18" charset="0"/>
                <a:cs typeface="Times New Roman" pitchFamily="18" charset="0"/>
              </a:rPr>
              <a:t>specific wavelength </a:t>
            </a:r>
            <a:r>
              <a:rPr lang="en-US" dirty="0" smtClean="0">
                <a:latin typeface="Times New Roman" pitchFamily="18" charset="0"/>
                <a:cs typeface="Times New Roman" pitchFamily="18" charset="0"/>
              </a:rPr>
              <a:t>and in the presence of molecular oxygen, generate reactive oxygen species (</a:t>
            </a:r>
            <a:r>
              <a:rPr lang="en-US" b="1" dirty="0" smtClean="0">
                <a:solidFill>
                  <a:srgbClr val="3333FF"/>
                </a:solidFill>
                <a:latin typeface="Times New Roman" pitchFamily="18" charset="0"/>
                <a:cs typeface="Times New Roman" pitchFamily="18" charset="0"/>
              </a:rPr>
              <a:t>ROS</a:t>
            </a:r>
            <a:r>
              <a:rPr lang="en-US" dirty="0" smtClean="0">
                <a:latin typeface="Times New Roman" pitchFamily="18" charset="0"/>
                <a:cs typeface="Times New Roman" pitchFamily="18" charset="0"/>
              </a:rPr>
              <a:t>) which </a:t>
            </a:r>
            <a:r>
              <a:rPr lang="en-US" b="1" dirty="0" smtClean="0">
                <a:latin typeface="Times New Roman" pitchFamily="18" charset="0"/>
                <a:cs typeface="Times New Roman" pitchFamily="18" charset="0"/>
              </a:rPr>
              <a:t>selectively </a:t>
            </a:r>
            <a:r>
              <a:rPr lang="en-US" dirty="0" smtClean="0">
                <a:latin typeface="Times New Roman" pitchFamily="18" charset="0"/>
                <a:cs typeface="Times New Roman" pitchFamily="18" charset="0"/>
              </a:rPr>
              <a:t>lead to destruction of tumor tissues.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lide(fromBottom)">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2290" name="Picture 2" descr="C:\Users\Dr.Lutfi\Desktop\كامل LTI\1 PDT\pdt\Photodynamic Therapy_files\hematoporphyrin.jpg"/>
          <p:cNvPicPr>
            <a:picLocks noChangeAspect="1" noChangeArrowheads="1"/>
          </p:cNvPicPr>
          <p:nvPr/>
        </p:nvPicPr>
        <p:blipFill>
          <a:blip r:embed="rId3" cstate="print"/>
          <a:srcRect/>
          <a:stretch>
            <a:fillRect/>
          </a:stretch>
        </p:blipFill>
        <p:spPr bwMode="auto">
          <a:xfrm>
            <a:off x="5105400" y="4038600"/>
            <a:ext cx="3352800" cy="2362200"/>
          </a:xfrm>
          <a:prstGeom prst="rect">
            <a:avLst/>
          </a:prstGeom>
          <a:noFill/>
        </p:spPr>
      </p:pic>
      <p:sp>
        <p:nvSpPr>
          <p:cNvPr id="4" name="Rectangle 3"/>
          <p:cNvSpPr/>
          <p:nvPr/>
        </p:nvSpPr>
        <p:spPr>
          <a:xfrm>
            <a:off x="365342" y="228600"/>
            <a:ext cx="8473858" cy="461665"/>
          </a:xfrm>
          <a:prstGeom prst="rect">
            <a:avLst/>
          </a:prstGeom>
          <a:solidFill>
            <a:srgbClr val="FFFFCC"/>
          </a:solidFill>
        </p:spPr>
        <p:txBody>
          <a:bodyPr wrap="none">
            <a:spAutoFit/>
          </a:bodyPr>
          <a:lstStyle/>
          <a:p>
            <a:r>
              <a:rPr lang="en-US" sz="2400" b="1" dirty="0" smtClean="0">
                <a:solidFill>
                  <a:srgbClr val="FF0000"/>
                </a:solidFill>
                <a:latin typeface="Times New Roman" pitchFamily="18" charset="0"/>
                <a:cs typeface="Times New Roman" pitchFamily="18" charset="0"/>
              </a:rPr>
              <a:t>What </a:t>
            </a:r>
            <a:r>
              <a:rPr lang="en-US" sz="2400" b="1" dirty="0" err="1" smtClean="0">
                <a:solidFill>
                  <a:srgbClr val="FF0000"/>
                </a:solidFill>
                <a:latin typeface="Times New Roman" pitchFamily="18" charset="0"/>
                <a:cs typeface="Times New Roman" pitchFamily="18" charset="0"/>
              </a:rPr>
              <a:t>photosensitizers</a:t>
            </a:r>
            <a:r>
              <a:rPr lang="en-US" sz="2400" b="1" dirty="0" smtClean="0">
                <a:solidFill>
                  <a:srgbClr val="FF0000"/>
                </a:solidFill>
                <a:latin typeface="Times New Roman" pitchFamily="18" charset="0"/>
                <a:cs typeface="Times New Roman" pitchFamily="18" charset="0"/>
              </a:rPr>
              <a:t> are available, and how are they applied?</a:t>
            </a:r>
          </a:p>
        </p:txBody>
      </p:sp>
      <p:sp>
        <p:nvSpPr>
          <p:cNvPr id="5" name="Rectangle 4"/>
          <p:cNvSpPr/>
          <p:nvPr/>
        </p:nvSpPr>
        <p:spPr>
          <a:xfrm>
            <a:off x="381000" y="886123"/>
            <a:ext cx="8534400" cy="2923877"/>
          </a:xfrm>
          <a:prstGeom prst="rect">
            <a:avLst/>
          </a:prstGeom>
          <a:solidFill>
            <a:schemeClr val="bg1"/>
          </a:solidFill>
        </p:spPr>
        <p:txBody>
          <a:bodyPr wrap="square">
            <a:spAutoFit/>
          </a:bodyPr>
          <a:lstStyle/>
          <a:p>
            <a:r>
              <a:rPr lang="en-US" sz="2000" dirty="0" smtClean="0">
                <a:latin typeface="Times New Roman" pitchFamily="18" charset="0"/>
                <a:cs typeface="Times New Roman" pitchFamily="18" charset="0"/>
              </a:rPr>
              <a:t>The two </a:t>
            </a:r>
            <a:r>
              <a:rPr lang="en-US" sz="2000" dirty="0">
                <a:latin typeface="Times New Roman" pitchFamily="18" charset="0"/>
                <a:cs typeface="Times New Roman" pitchFamily="18" charset="0"/>
              </a:rPr>
              <a:t>currently </a:t>
            </a:r>
            <a:r>
              <a:rPr lang="en-US" sz="2000" dirty="0" smtClean="0">
                <a:latin typeface="Times New Roman" pitchFamily="18" charset="0"/>
                <a:cs typeface="Times New Roman" pitchFamily="18" charset="0"/>
              </a:rPr>
              <a:t>photosensitizers available in the market under the trade name    ( </a:t>
            </a:r>
            <a:r>
              <a:rPr lang="en-US" sz="2000" dirty="0" err="1" smtClean="0">
                <a:latin typeface="Times New Roman" pitchFamily="18" charset="0"/>
                <a:cs typeface="Times New Roman" pitchFamily="18" charset="0"/>
              </a:rPr>
              <a:t>Photofrin</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Levulan</a:t>
            </a:r>
            <a:r>
              <a:rPr lang="en-US" sz="2000" dirty="0" smtClean="0">
                <a:latin typeface="Times New Roman" pitchFamily="18" charset="0"/>
                <a:cs typeface="Times New Roman" pitchFamily="18" charset="0"/>
              </a:rPr>
              <a:t>). </a:t>
            </a:r>
          </a:p>
          <a:p>
            <a:endParaRPr lang="en-US" sz="2000" dirty="0" smtClean="0">
              <a:latin typeface="Times New Roman" pitchFamily="18" charset="0"/>
              <a:cs typeface="Times New Roman" pitchFamily="18" charset="0"/>
            </a:endParaRPr>
          </a:p>
          <a:p>
            <a:pPr marL="225425" indent="-225425">
              <a:buFont typeface="Wingdings" pitchFamily="2" charset="2"/>
              <a:buChar char="Ø"/>
            </a:pPr>
            <a:r>
              <a:rPr lang="en-US" sz="2000" b="1" dirty="0" err="1" smtClean="0">
                <a:solidFill>
                  <a:srgbClr val="FF0000"/>
                </a:solidFill>
                <a:latin typeface="Times New Roman" pitchFamily="18" charset="0"/>
                <a:cs typeface="Times New Roman" pitchFamily="18" charset="0"/>
              </a:rPr>
              <a:t>Photofrin</a:t>
            </a:r>
            <a:r>
              <a:rPr lang="en-US" sz="2000" b="1"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is a heterogeneous mixture of ( </a:t>
            </a:r>
            <a:r>
              <a:rPr lang="en-US" sz="2000" dirty="0" err="1" smtClean="0">
                <a:latin typeface="Times New Roman" pitchFamily="18" charset="0"/>
                <a:cs typeface="Times New Roman" pitchFamily="18" charset="0"/>
              </a:rPr>
              <a:t>Hematoporphyrin</a:t>
            </a:r>
            <a:r>
              <a:rPr lang="en-US" sz="2000" dirty="0" smtClean="0">
                <a:latin typeface="Times New Roman" pitchFamily="18" charset="0"/>
                <a:cs typeface="Times New Roman" pitchFamily="18" charset="0"/>
              </a:rPr>
              <a:t> derivative, </a:t>
            </a:r>
            <a:r>
              <a:rPr lang="en-US" sz="2000" dirty="0" err="1" smtClean="0">
                <a:latin typeface="Times New Roman" pitchFamily="18" charset="0"/>
                <a:cs typeface="Times New Roman" pitchFamily="18" charset="0"/>
              </a:rPr>
              <a:t>HpD</a:t>
            </a:r>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 It is used </a:t>
            </a:r>
            <a:r>
              <a:rPr lang="en-US" sz="2000" b="1" dirty="0" smtClean="0">
                <a:solidFill>
                  <a:srgbClr val="0066FF"/>
                </a:solidFill>
                <a:latin typeface="Times New Roman" pitchFamily="18" charset="0"/>
                <a:cs typeface="Times New Roman" pitchFamily="18" charset="0"/>
              </a:rPr>
              <a:t>intravenously</a:t>
            </a:r>
            <a:r>
              <a:rPr lang="en-US" sz="2000" dirty="0" smtClean="0">
                <a:latin typeface="Times New Roman" pitchFamily="18" charset="0"/>
                <a:cs typeface="Times New Roman" pitchFamily="18" charset="0"/>
              </a:rPr>
              <a:t> for internal cancers (Bladder, </a:t>
            </a:r>
            <a:r>
              <a:rPr lang="en-US" sz="2000" dirty="0" err="1" smtClean="0">
                <a:latin typeface="Times New Roman" pitchFamily="18" charset="0"/>
                <a:cs typeface="Times New Roman" pitchFamily="18" charset="0"/>
              </a:rPr>
              <a:t>oesophageal</a:t>
            </a:r>
            <a:r>
              <a:rPr lang="en-US" sz="2000" dirty="0" smtClean="0">
                <a:latin typeface="Times New Roman" pitchFamily="18" charset="0"/>
                <a:cs typeface="Times New Roman" pitchFamily="18" charset="0"/>
              </a:rPr>
              <a:t>, lung Ca) </a:t>
            </a:r>
          </a:p>
          <a:p>
            <a:pPr marL="225425" indent="-225425">
              <a:buFont typeface="Wingdings" pitchFamily="2" charset="2"/>
              <a:buChar char="Ø"/>
            </a:pPr>
            <a:endParaRPr lang="en-US" sz="2400" dirty="0" smtClean="0">
              <a:latin typeface="Times New Roman" pitchFamily="18" charset="0"/>
              <a:cs typeface="Times New Roman" pitchFamily="18" charset="0"/>
            </a:endParaRPr>
          </a:p>
          <a:p>
            <a:pPr marL="225425" lvl="0" indent="-225425">
              <a:buFont typeface="Wingdings" pitchFamily="2" charset="2"/>
              <a:buChar char="Ø"/>
            </a:pPr>
            <a:r>
              <a:rPr lang="en-US" sz="2000" b="1" dirty="0" err="1" smtClean="0">
                <a:solidFill>
                  <a:srgbClr val="FF0000"/>
                </a:solidFill>
                <a:latin typeface="Times New Roman" pitchFamily="18" charset="0"/>
                <a:cs typeface="Times New Roman" pitchFamily="18" charset="0"/>
              </a:rPr>
              <a:t>Levulan</a:t>
            </a:r>
            <a:r>
              <a:rPr lang="en-US" sz="2000" b="1"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is composed of ( </a:t>
            </a:r>
            <a:r>
              <a:rPr lang="en-US" sz="2000" b="1" dirty="0" smtClean="0">
                <a:latin typeface="Times New Roman" pitchFamily="18" charset="0"/>
                <a:cs typeface="Times New Roman" pitchFamily="18" charset="0"/>
              </a:rPr>
              <a:t>5-aminolevulinic acid,</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Levulan</a:t>
            </a:r>
            <a:r>
              <a:rPr lang="en-US" sz="2000" dirty="0" smtClean="0">
                <a:latin typeface="Times New Roman" pitchFamily="18" charset="0"/>
                <a:cs typeface="Times New Roman" pitchFamily="18" charset="0"/>
              </a:rPr>
              <a:t> is commonly applied </a:t>
            </a:r>
            <a:r>
              <a:rPr lang="en-US" sz="2000" b="1" dirty="0" smtClean="0">
                <a:solidFill>
                  <a:srgbClr val="0066FF"/>
                </a:solidFill>
                <a:latin typeface="Times New Roman" pitchFamily="18" charset="0"/>
                <a:cs typeface="Times New Roman" pitchFamily="18" charset="0"/>
              </a:rPr>
              <a:t>topically</a:t>
            </a:r>
            <a:r>
              <a:rPr lang="en-US" sz="2000" dirty="0" smtClean="0">
                <a:latin typeface="Times New Roman" pitchFamily="18" charset="0"/>
                <a:cs typeface="Times New Roman" pitchFamily="18" charset="0"/>
              </a:rPr>
              <a:t> for skin therapy (Actinic </a:t>
            </a:r>
            <a:r>
              <a:rPr lang="en-US" sz="2000" dirty="0" err="1" smtClean="0">
                <a:latin typeface="Times New Roman" pitchFamily="18" charset="0"/>
                <a:cs typeface="Times New Roman" pitchFamily="18" charset="0"/>
              </a:rPr>
              <a:t>keratosis</a:t>
            </a:r>
            <a:r>
              <a:rPr lang="en-US" sz="2000" dirty="0" smtClean="0">
                <a:latin typeface="Times New Roman" pitchFamily="18" charset="0"/>
                <a:cs typeface="Times New Roman" pitchFamily="18" charset="0"/>
              </a:rPr>
              <a:t>,  and Acne </a:t>
            </a:r>
            <a:r>
              <a:rPr lang="en-US" sz="2000" dirty="0" err="1" smtClean="0">
                <a:latin typeface="Times New Roman" pitchFamily="18" charset="0"/>
                <a:cs typeface="Times New Roman" pitchFamily="18" charset="0"/>
              </a:rPr>
              <a:t>vulgaris</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p:txBody>
      </p:sp>
      <p:pic>
        <p:nvPicPr>
          <p:cNvPr id="7" name="Picture 2" descr="H:\3\images.jpeg"/>
          <p:cNvPicPr>
            <a:picLocks noChangeAspect="1" noChangeArrowheads="1"/>
          </p:cNvPicPr>
          <p:nvPr/>
        </p:nvPicPr>
        <p:blipFill>
          <a:blip r:embed="rId4" cstate="print"/>
          <a:srcRect/>
          <a:stretch>
            <a:fillRect/>
          </a:stretch>
        </p:blipFill>
        <p:spPr bwMode="auto">
          <a:xfrm>
            <a:off x="831954" y="4114800"/>
            <a:ext cx="3435246" cy="2362200"/>
          </a:xfrm>
          <a:prstGeom prst="rect">
            <a:avLst/>
          </a:prstGeom>
          <a:noFill/>
        </p:spPr>
      </p:pic>
      <p:sp>
        <p:nvSpPr>
          <p:cNvPr id="6"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slide(fromBottom)">
                                      <p:cBhvr>
                                        <p:cTn id="12" dur="5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228600" y="262622"/>
            <a:ext cx="8686800" cy="2785378"/>
          </a:xfrm>
          <a:prstGeom prst="rect">
            <a:avLst/>
          </a:prstGeom>
          <a:solidFill>
            <a:schemeClr val="bg1"/>
          </a:solidFill>
        </p:spPr>
        <p:txBody>
          <a:bodyPr wrap="square">
            <a:spAutoFit/>
          </a:bodyPr>
          <a:lstStyle/>
          <a:p>
            <a:r>
              <a:rPr lang="en-US" sz="2400" b="1" dirty="0" smtClean="0">
                <a:solidFill>
                  <a:srgbClr val="FF0000"/>
                </a:solidFill>
                <a:latin typeface="Times New Roman" pitchFamily="18" charset="0"/>
                <a:cs typeface="Times New Roman" pitchFamily="18" charset="0"/>
              </a:rPr>
              <a:t>What light sources are available?</a:t>
            </a:r>
          </a:p>
          <a:p>
            <a:pPr marL="344488" indent="-344488">
              <a:buClr>
                <a:srgbClr val="FF0000"/>
              </a:buClr>
              <a:buFont typeface="Wingdings" pitchFamily="2" charset="2"/>
              <a:buChar char="v"/>
            </a:pPr>
            <a:r>
              <a:rPr lang="en-US" sz="2000" b="1" dirty="0" smtClean="0">
                <a:latin typeface="Times New Roman" pitchFamily="18" charset="0"/>
                <a:cs typeface="Times New Roman" pitchFamily="18" charset="0"/>
              </a:rPr>
              <a:t>Laser or  non-laser light </a:t>
            </a:r>
            <a:r>
              <a:rPr lang="en-US" sz="2000" dirty="0" smtClean="0">
                <a:latin typeface="Times New Roman" pitchFamily="18" charset="0"/>
                <a:cs typeface="Times New Roman" pitchFamily="18" charset="0"/>
              </a:rPr>
              <a:t>( intense pulsed light, light-emitting diodes (LEDs), blue light, red light, and many other visible lights including sunlight).</a:t>
            </a:r>
          </a:p>
          <a:p>
            <a:pPr marL="344488" indent="-344488">
              <a:buClr>
                <a:srgbClr val="FF0000"/>
              </a:buClr>
              <a:buFont typeface="Wingdings" pitchFamily="2" charset="2"/>
              <a:buChar char="v"/>
            </a:pPr>
            <a:endParaRPr lang="en-US" sz="1100" dirty="0" smtClean="0">
              <a:latin typeface="Times New Roman" pitchFamily="18" charset="0"/>
              <a:cs typeface="Times New Roman" pitchFamily="18" charset="0"/>
            </a:endParaRPr>
          </a:p>
          <a:p>
            <a:pPr>
              <a:buClr>
                <a:srgbClr val="FF0000"/>
              </a:buClr>
              <a:buFont typeface="Wingdings" pitchFamily="2" charset="2"/>
              <a:buChar char="v"/>
            </a:pPr>
            <a:r>
              <a:rPr lang="en-US" sz="2000" b="1" dirty="0" smtClean="0">
                <a:solidFill>
                  <a:srgbClr val="FF0000"/>
                </a:solidFill>
                <a:latin typeface="Times New Roman" pitchFamily="18" charset="0"/>
                <a:cs typeface="Times New Roman" pitchFamily="18" charset="0"/>
              </a:rPr>
              <a:t>  Laser light</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has the </a:t>
            </a:r>
            <a:r>
              <a:rPr lang="en-US" sz="2000" u="sng" dirty="0" smtClean="0">
                <a:latin typeface="Times New Roman" pitchFamily="18" charset="0"/>
                <a:cs typeface="Times New Roman" pitchFamily="18" charset="0"/>
              </a:rPr>
              <a:t>advantages</a:t>
            </a:r>
            <a:r>
              <a:rPr lang="en-US" sz="2000" dirty="0" smtClean="0">
                <a:latin typeface="Times New Roman" pitchFamily="18" charset="0"/>
                <a:cs typeface="Times New Roman" pitchFamily="18" charset="0"/>
              </a:rPr>
              <a:t> of being: </a:t>
            </a:r>
          </a:p>
          <a:p>
            <a:pPr marL="914400" indent="-344488">
              <a:buClr>
                <a:srgbClr val="0000FF"/>
              </a:buClr>
              <a:buFont typeface="Wingdings" pitchFamily="2" charset="2"/>
              <a:buChar char="Ø"/>
            </a:pPr>
            <a:r>
              <a:rPr lang="en-US" sz="2000" dirty="0" smtClean="0">
                <a:solidFill>
                  <a:srgbClr val="0000FF"/>
                </a:solidFill>
                <a:latin typeface="Times New Roman" pitchFamily="18" charset="0"/>
                <a:cs typeface="Times New Roman" pitchFamily="18" charset="0"/>
              </a:rPr>
              <a:t>Monochromatic</a:t>
            </a:r>
            <a:r>
              <a:rPr lang="en-US" sz="2000" dirty="0" smtClean="0">
                <a:latin typeface="Times New Roman" pitchFamily="18" charset="0"/>
                <a:cs typeface="Times New Roman" pitchFamily="18" charset="0"/>
              </a:rPr>
              <a:t> ( single wavelength that corresponds with the peak absorption of the photosensitizer drug). </a:t>
            </a:r>
          </a:p>
          <a:p>
            <a:pPr marL="914400" indent="-344488">
              <a:buClr>
                <a:srgbClr val="0000FF"/>
              </a:buClr>
              <a:buFont typeface="Wingdings" pitchFamily="2" charset="2"/>
              <a:buChar char="Ø"/>
            </a:pPr>
            <a:r>
              <a:rPr lang="en-US" sz="2000" dirty="0" smtClean="0">
                <a:solidFill>
                  <a:srgbClr val="0000FF"/>
                </a:solidFill>
                <a:latin typeface="Times New Roman" pitchFamily="18" charset="0"/>
                <a:cs typeface="Times New Roman" pitchFamily="18" charset="0"/>
              </a:rPr>
              <a:t>Coherent </a:t>
            </a:r>
            <a:r>
              <a:rPr lang="en-US" sz="2000" dirty="0" smtClean="0">
                <a:latin typeface="Times New Roman" pitchFamily="18" charset="0"/>
                <a:cs typeface="Times New Roman" pitchFamily="18" charset="0"/>
              </a:rPr>
              <a:t> and </a:t>
            </a:r>
            <a:r>
              <a:rPr lang="en-US" sz="2000" dirty="0" smtClean="0">
                <a:solidFill>
                  <a:srgbClr val="0000FF"/>
                </a:solidFill>
                <a:latin typeface="Times New Roman" pitchFamily="18" charset="0"/>
                <a:cs typeface="Times New Roman" pitchFamily="18" charset="0"/>
              </a:rPr>
              <a:t>collimated </a:t>
            </a:r>
            <a:r>
              <a:rPr lang="en-US" sz="2000" dirty="0" smtClean="0">
                <a:latin typeface="Times New Roman" pitchFamily="18" charset="0"/>
                <a:cs typeface="Times New Roman" pitchFamily="18" charset="0"/>
              </a:rPr>
              <a:t>(able to focus light waves to specific site). </a:t>
            </a:r>
          </a:p>
          <a:p>
            <a:pPr marL="914400" indent="-344488">
              <a:buClr>
                <a:srgbClr val="0000FF"/>
              </a:buClr>
              <a:buFont typeface="Wingdings" pitchFamily="2" charset="2"/>
              <a:buChar char="Ø"/>
            </a:pPr>
            <a:r>
              <a:rPr lang="en-US" sz="2000" dirty="0" smtClean="0">
                <a:solidFill>
                  <a:srgbClr val="0000FF"/>
                </a:solidFill>
                <a:latin typeface="Times New Roman" pitchFamily="18" charset="0"/>
                <a:cs typeface="Times New Roman" pitchFamily="18" charset="0"/>
              </a:rPr>
              <a:t>Intense</a:t>
            </a:r>
            <a:r>
              <a:rPr lang="en-US" sz="2000" dirty="0" smtClean="0">
                <a:latin typeface="Times New Roman" pitchFamily="18" charset="0"/>
                <a:cs typeface="Times New Roman" pitchFamily="18" charset="0"/>
              </a:rPr>
              <a:t> (high irradiance allowing for shorter treatment times). </a:t>
            </a:r>
          </a:p>
        </p:txBody>
      </p:sp>
      <p:sp>
        <p:nvSpPr>
          <p:cNvPr id="9" name="Rectangle 8"/>
          <p:cNvSpPr/>
          <p:nvPr/>
        </p:nvSpPr>
        <p:spPr>
          <a:xfrm>
            <a:off x="228600" y="3733800"/>
            <a:ext cx="8686800" cy="2554545"/>
          </a:xfrm>
          <a:prstGeom prst="rect">
            <a:avLst/>
          </a:prstGeom>
          <a:solidFill>
            <a:schemeClr val="bg1"/>
          </a:solidFill>
        </p:spPr>
        <p:txBody>
          <a:bodyPr wrap="square">
            <a:spAutoFit/>
          </a:bodyPr>
          <a:lstStyle/>
          <a:p>
            <a:r>
              <a:rPr lang="en-US" sz="2400" b="1" dirty="0" smtClean="0">
                <a:solidFill>
                  <a:srgbClr val="FF0000"/>
                </a:solidFill>
                <a:latin typeface="Times New Roman" pitchFamily="18" charset="0"/>
                <a:cs typeface="Times New Roman" pitchFamily="18" charset="0"/>
              </a:rPr>
              <a:t>How are they applied?</a:t>
            </a:r>
          </a:p>
          <a:p>
            <a:pPr marL="344488" indent="-344488">
              <a:buClr>
                <a:srgbClr val="0066FF"/>
              </a:buClr>
              <a:buFont typeface="Wingdings" pitchFamily="2" charset="2"/>
              <a:buChar char="Ø"/>
            </a:pPr>
            <a:r>
              <a:rPr lang="en-US" sz="2000" b="1" dirty="0" smtClean="0">
                <a:solidFill>
                  <a:srgbClr val="0066FF"/>
                </a:solidFill>
                <a:latin typeface="Times New Roman" pitchFamily="18" charset="0"/>
                <a:cs typeface="Times New Roman" pitchFamily="18" charset="0"/>
              </a:rPr>
              <a:t>For surface skin treatments</a:t>
            </a:r>
            <a:r>
              <a:rPr lang="en-US" sz="2000" dirty="0" smtClean="0">
                <a:latin typeface="Times New Roman" pitchFamily="18" charset="0"/>
                <a:cs typeface="Times New Roman" pitchFamily="18" charset="0"/>
              </a:rPr>
              <a:t>: The light is easily </a:t>
            </a:r>
            <a:r>
              <a:rPr lang="en-US" sz="2000" b="1" dirty="0" smtClean="0">
                <a:latin typeface="Times New Roman" pitchFamily="18" charset="0"/>
                <a:cs typeface="Times New Roman" pitchFamily="18" charset="0"/>
              </a:rPr>
              <a:t>directly</a:t>
            </a:r>
            <a:r>
              <a:rPr lang="en-US" sz="2000" dirty="0" smtClean="0">
                <a:latin typeface="Times New Roman" pitchFamily="18" charset="0"/>
                <a:cs typeface="Times New Roman" pitchFamily="18" charset="0"/>
              </a:rPr>
              <a:t> applied to the area of the skin where the photosensitizer drug has been applied (i.e. face, scalp, arms, etc.). </a:t>
            </a:r>
          </a:p>
          <a:p>
            <a:pPr marL="344488" indent="-344488">
              <a:buClr>
                <a:srgbClr val="0066FF"/>
              </a:buClr>
              <a:buFont typeface="Wingdings" pitchFamily="2" charset="2"/>
              <a:buChar char="Ø"/>
            </a:pPr>
            <a:endParaRPr lang="en-US" sz="1200" dirty="0" smtClean="0">
              <a:latin typeface="Times New Roman" pitchFamily="18" charset="0"/>
              <a:cs typeface="Times New Roman" pitchFamily="18" charset="0"/>
            </a:endParaRPr>
          </a:p>
          <a:p>
            <a:pPr marL="344488" indent="-344488">
              <a:buClr>
                <a:srgbClr val="0066FF"/>
              </a:buClr>
              <a:buFont typeface="Wingdings" pitchFamily="2" charset="2"/>
              <a:buChar char="Ø"/>
            </a:pPr>
            <a:r>
              <a:rPr lang="en-US" sz="2000" b="1" dirty="0" smtClean="0">
                <a:solidFill>
                  <a:srgbClr val="0066FF"/>
                </a:solidFill>
                <a:latin typeface="Times New Roman" pitchFamily="18" charset="0"/>
                <a:cs typeface="Times New Roman" pitchFamily="18" charset="0"/>
              </a:rPr>
              <a:t>For internal cancers</a:t>
            </a:r>
            <a:r>
              <a:rPr lang="en-US" sz="2000" dirty="0" smtClean="0">
                <a:latin typeface="Times New Roman" pitchFamily="18" charset="0"/>
                <a:cs typeface="Times New Roman" pitchFamily="18" charset="0"/>
              </a:rPr>
              <a:t>: The light may be delivered through small </a:t>
            </a:r>
            <a:r>
              <a:rPr lang="en-US" sz="2000" b="1" dirty="0" smtClean="0">
                <a:latin typeface="Times New Roman" pitchFamily="18" charset="0"/>
                <a:cs typeface="Times New Roman" pitchFamily="18" charset="0"/>
              </a:rPr>
              <a:t>optical fiber </a:t>
            </a:r>
            <a:r>
              <a:rPr lang="en-US" sz="2000" dirty="0" smtClean="0">
                <a:latin typeface="Times New Roman" pitchFamily="18" charset="0"/>
                <a:cs typeface="Times New Roman" pitchFamily="18" charset="0"/>
              </a:rPr>
              <a:t>by </a:t>
            </a:r>
            <a:r>
              <a:rPr lang="en-US" sz="2000" b="1" dirty="0" smtClean="0">
                <a:latin typeface="Times New Roman" pitchFamily="18" charset="0"/>
                <a:cs typeface="Times New Roman" pitchFamily="18" charset="0"/>
              </a:rPr>
              <a:t>Endoscopy</a:t>
            </a:r>
            <a:r>
              <a:rPr lang="en-US" sz="2000" dirty="0" smtClean="0">
                <a:latin typeface="Times New Roman" pitchFamily="18" charset="0"/>
                <a:cs typeface="Times New Roman" pitchFamily="18" charset="0"/>
              </a:rPr>
              <a:t> into the body cavity or area being treated (Bladder, lungs, esophagus, or stomach).</a:t>
            </a:r>
            <a:endParaRPr lang="en-US" sz="2000" dirty="0">
              <a:latin typeface="Times New Roman" pitchFamily="18" charset="0"/>
              <a:cs typeface="Times New Roman" pitchFamily="18" charset="0"/>
            </a:endParaRPr>
          </a:p>
        </p:txBody>
      </p:sp>
      <p:sp>
        <p:nvSpPr>
          <p:cNvPr id="4"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36866" name="Picture 2" descr="H:\3\imgf000010_0002.png22.png"/>
          <p:cNvPicPr>
            <a:picLocks noChangeAspect="1" noChangeArrowheads="1"/>
          </p:cNvPicPr>
          <p:nvPr/>
        </p:nvPicPr>
        <p:blipFill>
          <a:blip r:embed="rId3" cstate="print"/>
          <a:srcRect/>
          <a:stretch>
            <a:fillRect/>
          </a:stretch>
        </p:blipFill>
        <p:spPr bwMode="auto">
          <a:xfrm>
            <a:off x="304800" y="838200"/>
            <a:ext cx="8382000" cy="5562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838200" y="285690"/>
            <a:ext cx="7513980" cy="400110"/>
          </a:xfrm>
          <a:prstGeom prst="rect">
            <a:avLst/>
          </a:prstGeom>
          <a:solidFill>
            <a:srgbClr val="FFFFCC"/>
          </a:solidFill>
          <a:ln w="28575">
            <a:solidFill>
              <a:srgbClr val="FF0000"/>
            </a:solidFill>
          </a:ln>
        </p:spPr>
        <p:txBody>
          <a:bodyPr wrap="none" rtlCol="0">
            <a:spAutoFit/>
          </a:bodyPr>
          <a:lstStyle/>
          <a:p>
            <a:r>
              <a:rPr lang="en-US" sz="2000" b="1" dirty="0" smtClean="0">
                <a:solidFill>
                  <a:srgbClr val="FF0000"/>
                </a:solidFill>
                <a:latin typeface="Times New Roman" pitchFamily="18" charset="0"/>
                <a:cs typeface="Times New Roman" pitchFamily="18" charset="0"/>
              </a:rPr>
              <a:t>Light source wavelength depends on the photosensitizer absorption</a:t>
            </a:r>
            <a:endParaRPr lang="en-US" sz="2000" b="1" dirty="0">
              <a:solidFill>
                <a:srgbClr val="FF0000"/>
              </a:solidFill>
              <a:latin typeface="Times New Roman" pitchFamily="18" charset="0"/>
              <a:cs typeface="Times New Roman" pitchFamily="18" charset="0"/>
            </a:endParaRPr>
          </a:p>
        </p:txBody>
      </p:sp>
      <p:sp>
        <p:nvSpPr>
          <p:cNvPr id="4" name="Rectangle 5"/>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1507</TotalTime>
  <Words>2609</Words>
  <Application>Microsoft Office PowerPoint</Application>
  <PresentationFormat>عرض على الشاشة (3:4)‏</PresentationFormat>
  <Paragraphs>191</Paragraphs>
  <Slides>33</Slides>
  <Notes>2</Notes>
  <HiddenSlides>0</HiddenSlides>
  <MMClips>0</MMClips>
  <ScaleCrop>false</ScaleCrop>
  <HeadingPairs>
    <vt:vector size="6" baseType="variant">
      <vt:variant>
        <vt:lpstr>سمة</vt:lpstr>
      </vt:variant>
      <vt:variant>
        <vt:i4>1</vt:i4>
      </vt:variant>
      <vt:variant>
        <vt:lpstr>خوادم OLE مضمنة</vt:lpstr>
      </vt:variant>
      <vt:variant>
        <vt:i4>0</vt:i4>
      </vt:variant>
      <vt:variant>
        <vt:lpstr>عناوين الشرائح</vt:lpstr>
      </vt:variant>
      <vt:variant>
        <vt:i4>33</vt:i4>
      </vt:variant>
    </vt:vector>
  </HeadingPairs>
  <TitlesOfParts>
    <vt:vector size="34"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Dr.Lutfi</dc:creator>
  <cp:lastModifiedBy>د.لطفي غلام</cp:lastModifiedBy>
  <cp:revision>405</cp:revision>
  <dcterms:created xsi:type="dcterms:W3CDTF">2006-08-16T00:00:00Z</dcterms:created>
  <dcterms:modified xsi:type="dcterms:W3CDTF">2017-02-25T19:28:35Z</dcterms:modified>
</cp:coreProperties>
</file>